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3" r:id="rId2"/>
  </p:sldMasterIdLst>
  <p:notesMasterIdLst>
    <p:notesMasterId r:id="rId35"/>
  </p:notesMasterIdLst>
  <p:sldIdLst>
    <p:sldId id="256" r:id="rId3"/>
    <p:sldId id="257" r:id="rId4"/>
    <p:sldId id="259" r:id="rId5"/>
    <p:sldId id="263" r:id="rId6"/>
    <p:sldId id="261" r:id="rId7"/>
    <p:sldId id="281" r:id="rId8"/>
    <p:sldId id="262" r:id="rId9"/>
    <p:sldId id="260" r:id="rId10"/>
    <p:sldId id="287" r:id="rId11"/>
    <p:sldId id="285" r:id="rId12"/>
    <p:sldId id="284" r:id="rId13"/>
    <p:sldId id="288" r:id="rId14"/>
    <p:sldId id="264" r:id="rId15"/>
    <p:sldId id="265" r:id="rId16"/>
    <p:sldId id="266" r:id="rId17"/>
    <p:sldId id="286" r:id="rId18"/>
    <p:sldId id="267" r:id="rId19"/>
    <p:sldId id="268" r:id="rId20"/>
    <p:sldId id="269" r:id="rId21"/>
    <p:sldId id="270" r:id="rId22"/>
    <p:sldId id="271" r:id="rId23"/>
    <p:sldId id="272" r:id="rId24"/>
    <p:sldId id="273" r:id="rId25"/>
    <p:sldId id="280" r:id="rId26"/>
    <p:sldId id="274" r:id="rId27"/>
    <p:sldId id="282" r:id="rId28"/>
    <p:sldId id="275" r:id="rId29"/>
    <p:sldId id="277" r:id="rId30"/>
    <p:sldId id="278" r:id="rId31"/>
    <p:sldId id="279" r:id="rId32"/>
    <p:sldId id="258" r:id="rId33"/>
    <p:sldId id="283"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009900"/>
    <a:srgbClr val="33CC33"/>
    <a:srgbClr val="66FF33"/>
    <a:srgbClr val="66FF66"/>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575" autoAdjust="0"/>
  </p:normalViewPr>
  <p:slideViewPr>
    <p:cSldViewPr>
      <p:cViewPr varScale="1">
        <p:scale>
          <a:sx n="112" d="100"/>
          <a:sy n="112" d="100"/>
        </p:scale>
        <p:origin x="-1584" y="-13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E0BFB620-8EAA-4576-8F75-3128D913C270}" type="datetimeFigureOut">
              <a:rPr lang="en-GB"/>
              <a:pPr>
                <a:defRPr/>
              </a:pPr>
              <a:t>28/03/2014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A490DDFB-46E8-4DF4-8352-D8D3DB507A62}" type="slidenum">
              <a:rPr lang="en-GB"/>
              <a:pPr>
                <a:defRPr/>
              </a:pPr>
              <a:t>‹#›</a:t>
            </a:fld>
            <a:endParaRPr lang="en-GB" dirty="0"/>
          </a:p>
        </p:txBody>
      </p:sp>
    </p:spTree>
    <p:extLst>
      <p:ext uri="{BB962C8B-B14F-4D97-AF65-F5344CB8AC3E}">
        <p14:creationId xmlns:p14="http://schemas.microsoft.com/office/powerpoint/2010/main" val="33603602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smtClean="0"/>
          </a:p>
        </p:txBody>
      </p:sp>
      <p:sp>
        <p:nvSpPr>
          <p:cNvPr id="215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E48159A-25EA-4946-B94A-3D4468A83566}" type="slidenum">
              <a:rPr lang="en-GB"/>
              <a:pPr fontAlgn="base">
                <a:spcBef>
                  <a:spcPct val="0"/>
                </a:spcBef>
                <a:spcAft>
                  <a:spcPct val="0"/>
                </a:spcAft>
                <a:defRPr/>
              </a:pPr>
              <a:t>4</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274320" indent="-274320" eaLnBrk="1" fontAlgn="auto" hangingPunct="1">
              <a:spcBef>
                <a:spcPts val="0"/>
              </a:spcBef>
              <a:spcAft>
                <a:spcPts val="0"/>
              </a:spcAft>
              <a:buClr>
                <a:schemeClr val="accent3"/>
              </a:buClr>
              <a:buFont typeface="Wingdings 2"/>
              <a:buChar char=""/>
              <a:defRPr/>
            </a:pPr>
            <a:endParaRPr lang="en-GB" dirty="0" smtClean="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5D18074-F642-4EF7-A860-CA83B6B737A6}" type="slidenum">
              <a:rPr lang="en-GB"/>
              <a:pPr fontAlgn="base">
                <a:spcBef>
                  <a:spcPct val="0"/>
                </a:spcBef>
                <a:spcAft>
                  <a:spcPct val="0"/>
                </a:spcAft>
                <a:defRPr/>
              </a:pPr>
              <a:t>21</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p:nvPr>
        </p:nvSpPr>
        <p:spPr>
          <a:xfrm>
            <a:off x="722049" y="2355850"/>
            <a:ext cx="7690114" cy="1384994"/>
          </a:xfrm>
        </p:spPr>
        <p:txBody>
          <a:bodyPr>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 edit Master text styles</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Box 2"/>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Box 3"/>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1551194"/>
          </a:xfrm>
        </p:spPr>
        <p:txBody>
          <a:bodyPr/>
          <a:lstStyle>
            <a:lvl1pPr marL="339976" indent="-339976">
              <a:lnSpc>
                <a:spcPct val="90000"/>
              </a:lnSpc>
              <a:defRPr sz="2400"/>
            </a:lvl1pPr>
            <a:lvl2pPr marL="673338" indent="-325424">
              <a:lnSpc>
                <a:spcPct val="90000"/>
              </a:lnSpc>
              <a:defRPr sz="2000"/>
            </a:lvl2pPr>
            <a:lvl3pPr marL="953785" indent="-288384">
              <a:lnSpc>
                <a:spcPct val="90000"/>
              </a:lnSpc>
              <a:defRPr sz="1800"/>
            </a:lvl3pPr>
            <a:lvl4pPr marL="1227618" indent="-273833">
              <a:lnSpc>
                <a:spcPct val="90000"/>
              </a:lnSpc>
              <a:defRPr sz="1600"/>
            </a:lvl4pPr>
            <a:lvl5pPr marL="1516002" indent="-280447">
              <a:lnSpc>
                <a:spcPct val="90000"/>
              </a:lnSpc>
              <a:defRPr sz="16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11553"/>
            <a:ext cx="4114800" cy="1551194"/>
          </a:xfrm>
        </p:spPr>
        <p:txBody>
          <a:bodyPr/>
          <a:lstStyle>
            <a:lvl1pPr marL="347914" indent="-347914">
              <a:lnSpc>
                <a:spcPct val="90000"/>
              </a:lnSpc>
              <a:defRPr sz="2400"/>
            </a:lvl1pPr>
            <a:lvl2pPr marL="673338" indent="-339976">
              <a:lnSpc>
                <a:spcPct val="90000"/>
              </a:lnSpc>
              <a:defRPr sz="2000"/>
            </a:lvl2pPr>
            <a:lvl3pPr marL="961722" indent="-302936">
              <a:lnSpc>
                <a:spcPct val="90000"/>
              </a:lnSpc>
              <a:defRPr sz="1800"/>
            </a:lvl3pPr>
            <a:lvl4pPr marL="1227618" indent="-265896">
              <a:lnSpc>
                <a:spcPct val="90000"/>
              </a:lnSpc>
              <a:defRPr sz="1600"/>
            </a:lvl4pPr>
            <a:lvl5pPr marL="1516002" indent="-273833">
              <a:lnSpc>
                <a:spcPct val="90000"/>
              </a:lnSpc>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Box 4"/>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771652"/>
            <a:ext cx="4114800" cy="332399"/>
          </a:xfrm>
        </p:spPr>
        <p:txBody>
          <a:bodyPr anchor="b"/>
          <a:lstStyle>
            <a:lvl1pPr marL="0" indent="0">
              <a:lnSpc>
                <a:spcPct val="90000"/>
              </a:lnSpc>
              <a:spcBef>
                <a:spcPts val="0"/>
              </a:spcBef>
              <a:buNone/>
              <a:defRPr sz="24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380999" y="2174875"/>
            <a:ext cx="4114800" cy="1394228"/>
          </a:xfrm>
        </p:spPr>
        <p:txBody>
          <a:bodyPr/>
          <a:lstStyle>
            <a:lvl1pPr marL="281770" indent="-281770">
              <a:defRPr sz="2000"/>
            </a:lvl1pPr>
            <a:lvl2pPr marL="562218" indent="-265896">
              <a:defRPr sz="1800"/>
            </a:lvl2pPr>
            <a:lvl3pPr marL="813562" indent="-243407">
              <a:defRPr sz="1600"/>
            </a:lvl3pPr>
            <a:lvl4pPr marL="1050354" indent="-228856">
              <a:defRPr sz="1600"/>
            </a:lvl4pPr>
            <a:lvl5pPr marL="1279210" indent="-206367">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981" y="1771652"/>
            <a:ext cx="4117019" cy="332399"/>
          </a:xfrm>
        </p:spPr>
        <p:txBody>
          <a:bodyPr anchor="b"/>
          <a:lstStyle>
            <a:lvl1pPr marL="0" indent="0">
              <a:lnSpc>
                <a:spcPct val="90000"/>
              </a:lnSpc>
              <a:spcBef>
                <a:spcPts val="0"/>
              </a:spcBef>
              <a:buNone/>
              <a:defRPr sz="24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394228"/>
          </a:xfrm>
        </p:spPr>
        <p:txBody>
          <a:bodyPr/>
          <a:lstStyle>
            <a:lvl1pPr marL="296321" indent="-296321">
              <a:defRPr sz="2000"/>
            </a:lvl1pPr>
            <a:lvl2pPr marL="570155" indent="-273833">
              <a:defRPr sz="1800"/>
            </a:lvl2pPr>
            <a:lvl3pPr marL="821499" indent="-244730">
              <a:defRPr sz="1600"/>
            </a:lvl3pPr>
            <a:lvl4pPr marL="1050354" indent="-236793">
              <a:defRPr sz="1600"/>
            </a:lvl4pPr>
            <a:lvl5pPr marL="1279210" indent="-220919">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Box 2"/>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extBox 1"/>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
        <p:nvSpPr>
          <p:cNvPr id="2" name="TextBox 1"/>
          <p:cNvSpPr txBox="1"/>
          <p:nvPr userDrawn="1"/>
        </p:nvSpPr>
        <p:spPr>
          <a:xfrm>
            <a:off x="7884368" y="6525344"/>
            <a:ext cx="1080120" cy="261610"/>
          </a:xfrm>
          <a:prstGeom prst="rect">
            <a:avLst/>
          </a:prstGeom>
          <a:noFill/>
        </p:spPr>
        <p:txBody>
          <a:bodyPr wrap="square" rtlCol="0">
            <a:spAutoFit/>
          </a:bodyPr>
          <a:lstStyle/>
          <a:p>
            <a:r>
              <a:rPr lang="en-GB" sz="1100" dirty="0" smtClean="0"/>
              <a:t>Slide </a:t>
            </a:r>
            <a:fld id="{E607F634-4EF7-4DF7-ACFA-1A371AC17D3E}" type="slidenum">
              <a:rPr lang="en-GB" sz="1100" smtClean="0"/>
              <a:t>‹#›</a:t>
            </a:fld>
            <a:r>
              <a:rPr lang="en-GB" sz="1100" dirty="0" smtClean="0"/>
              <a:t> of 32</a:t>
            </a:r>
            <a:endParaRPr lang="en-GB" sz="1100" dirty="0"/>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lIns="152394" tIns="76197" rIns="152394" bIns="76197" anchor="b">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p:nvPr>
        </p:nvSpPr>
        <p:spPr>
          <a:xfrm>
            <a:off x="722049" y="2355850"/>
            <a:ext cx="7690114" cy="1384994"/>
          </a:xfrm>
        </p:spPr>
        <p:txBody>
          <a:bodyPr>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 edit Master text styles</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722313" y="1905000"/>
            <a:ext cx="8040688" cy="2286000"/>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3.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442912"/>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1027" name="Text Placeholder 2"/>
          <p:cNvSpPr>
            <a:spLocks noGrp="1"/>
          </p:cNvSpPr>
          <p:nvPr>
            <p:ph type="body" idx="1"/>
          </p:nvPr>
        </p:nvSpPr>
        <p:spPr bwMode="auto">
          <a:xfrm>
            <a:off x="381000" y="1412875"/>
            <a:ext cx="8382000" cy="126523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7" r:id="rId10"/>
    <p:sldLayoutId id="2147483688" r:id="rId11"/>
    <p:sldLayoutId id="2147483685" r:id="rId12"/>
  </p:sldLayoutIdLst>
  <p:transition>
    <p:fade/>
  </p:transition>
  <p:timing>
    <p:tnLst>
      <p:par>
        <p:cTn id="1" dur="indefinite" restart="never" nodeType="tmRoot"/>
      </p:par>
    </p:tnLst>
  </p:timing>
  <p:hf hdr="0" ftr="0" dt="0"/>
  <p:txStyles>
    <p:titleStyle>
      <a:lvl1pPr algn="l" defTabSz="912813" rtl="0" eaLnBrk="0" fontAlgn="base" hangingPunct="0">
        <a:lnSpc>
          <a:spcPct val="90000"/>
        </a:lnSpc>
        <a:spcBef>
          <a:spcPct val="0"/>
        </a:spcBef>
        <a:spcAft>
          <a:spcPct val="0"/>
        </a:spcAft>
        <a:defRPr lang="en-US" sz="3200" kern="1200" spc="-150" dirty="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a:lvl2pPr algn="l" defTabSz="912813" rtl="0" eaLnBrk="0" fontAlgn="base" hangingPunct="0">
        <a:lnSpc>
          <a:spcPct val="90000"/>
        </a:lnSpc>
        <a:spcBef>
          <a:spcPct val="0"/>
        </a:spcBef>
        <a:spcAft>
          <a:spcPct val="0"/>
        </a:spcAft>
        <a:defRPr sz="3200">
          <a:solidFill>
            <a:schemeClr val="tx1"/>
          </a:solidFill>
          <a:latin typeface="Calibri" pitchFamily="34" charset="0"/>
          <a:cs typeface="Arial" charset="0"/>
        </a:defRPr>
      </a:lvl2pPr>
      <a:lvl3pPr algn="l" defTabSz="912813" rtl="0" eaLnBrk="0" fontAlgn="base" hangingPunct="0">
        <a:lnSpc>
          <a:spcPct val="90000"/>
        </a:lnSpc>
        <a:spcBef>
          <a:spcPct val="0"/>
        </a:spcBef>
        <a:spcAft>
          <a:spcPct val="0"/>
        </a:spcAft>
        <a:defRPr sz="3200">
          <a:solidFill>
            <a:schemeClr val="tx1"/>
          </a:solidFill>
          <a:latin typeface="Calibri" pitchFamily="34" charset="0"/>
          <a:cs typeface="Arial" charset="0"/>
        </a:defRPr>
      </a:lvl3pPr>
      <a:lvl4pPr algn="l" defTabSz="912813" rtl="0" eaLnBrk="0" fontAlgn="base" hangingPunct="0">
        <a:lnSpc>
          <a:spcPct val="90000"/>
        </a:lnSpc>
        <a:spcBef>
          <a:spcPct val="0"/>
        </a:spcBef>
        <a:spcAft>
          <a:spcPct val="0"/>
        </a:spcAft>
        <a:defRPr sz="3200">
          <a:solidFill>
            <a:schemeClr val="tx1"/>
          </a:solidFill>
          <a:latin typeface="Calibri" pitchFamily="34" charset="0"/>
          <a:cs typeface="Arial" charset="0"/>
        </a:defRPr>
      </a:lvl4pPr>
      <a:lvl5pPr algn="l" defTabSz="912813" rtl="0" eaLnBrk="0" fontAlgn="base" hangingPunct="0">
        <a:lnSpc>
          <a:spcPct val="90000"/>
        </a:lnSpc>
        <a:spcBef>
          <a:spcPct val="0"/>
        </a:spcBef>
        <a:spcAft>
          <a:spcPct val="0"/>
        </a:spcAft>
        <a:defRPr sz="3200">
          <a:solidFill>
            <a:schemeClr val="tx1"/>
          </a:solidFill>
          <a:latin typeface="Calibri" pitchFamily="34" charset="0"/>
          <a:cs typeface="Arial" charset="0"/>
        </a:defRPr>
      </a:lvl5pPr>
      <a:lvl6pPr marL="457200" algn="l" defTabSz="912813" rtl="0" fontAlgn="base">
        <a:lnSpc>
          <a:spcPct val="90000"/>
        </a:lnSpc>
        <a:spcBef>
          <a:spcPct val="0"/>
        </a:spcBef>
        <a:spcAft>
          <a:spcPct val="0"/>
        </a:spcAft>
        <a:defRPr sz="3200">
          <a:solidFill>
            <a:schemeClr val="tx1"/>
          </a:solidFill>
          <a:latin typeface="Calibri" pitchFamily="34" charset="0"/>
          <a:cs typeface="Arial" charset="0"/>
        </a:defRPr>
      </a:lvl6pPr>
      <a:lvl7pPr marL="914400" algn="l" defTabSz="912813" rtl="0" fontAlgn="base">
        <a:lnSpc>
          <a:spcPct val="90000"/>
        </a:lnSpc>
        <a:spcBef>
          <a:spcPct val="0"/>
        </a:spcBef>
        <a:spcAft>
          <a:spcPct val="0"/>
        </a:spcAft>
        <a:defRPr sz="3200">
          <a:solidFill>
            <a:schemeClr val="tx1"/>
          </a:solidFill>
          <a:latin typeface="Calibri" pitchFamily="34" charset="0"/>
          <a:cs typeface="Arial" charset="0"/>
        </a:defRPr>
      </a:lvl7pPr>
      <a:lvl8pPr marL="1371600" algn="l" defTabSz="912813" rtl="0" fontAlgn="base">
        <a:lnSpc>
          <a:spcPct val="90000"/>
        </a:lnSpc>
        <a:spcBef>
          <a:spcPct val="0"/>
        </a:spcBef>
        <a:spcAft>
          <a:spcPct val="0"/>
        </a:spcAft>
        <a:defRPr sz="3200">
          <a:solidFill>
            <a:schemeClr val="tx1"/>
          </a:solidFill>
          <a:latin typeface="Calibri" pitchFamily="34" charset="0"/>
          <a:cs typeface="Arial" charset="0"/>
        </a:defRPr>
      </a:lvl8pPr>
      <a:lvl9pPr marL="1828800" algn="l" defTabSz="912813" rtl="0" fontAlgn="base">
        <a:lnSpc>
          <a:spcPct val="90000"/>
        </a:lnSpc>
        <a:spcBef>
          <a:spcPct val="0"/>
        </a:spcBef>
        <a:spcAft>
          <a:spcPct val="0"/>
        </a:spcAft>
        <a:defRPr sz="3200">
          <a:solidFill>
            <a:schemeClr val="tx1"/>
          </a:solidFill>
          <a:latin typeface="Calibri" pitchFamily="34" charset="0"/>
          <a:cs typeface="Arial" charset="0"/>
        </a:defRPr>
      </a:lvl9pPr>
    </p:titleStyle>
    <p:bodyStyle>
      <a:lvl1pPr marL="396875" indent="-396875" algn="l" defTabSz="912813" rtl="0" eaLnBrk="0" fontAlgn="base" hangingPunct="0">
        <a:lnSpc>
          <a:spcPct val="90000"/>
        </a:lnSpc>
        <a:spcBef>
          <a:spcPct val="20000"/>
        </a:spcBef>
        <a:spcAft>
          <a:spcPct val="0"/>
        </a:spcAft>
        <a:buBlip>
          <a:blip r:embed="rId15"/>
        </a:buBlip>
        <a:defRPr kern="1200">
          <a:solidFill>
            <a:schemeClr val="tx1"/>
          </a:solidFill>
          <a:latin typeface="+mn-lt"/>
          <a:ea typeface="+mn-ea"/>
          <a:cs typeface="+mn-cs"/>
        </a:defRPr>
      </a:lvl1pPr>
      <a:lvl2pPr marL="914400" indent="-396875" algn="l" defTabSz="912813" rtl="0" eaLnBrk="0" fontAlgn="base" hangingPunct="0">
        <a:lnSpc>
          <a:spcPct val="90000"/>
        </a:lnSpc>
        <a:spcBef>
          <a:spcPct val="20000"/>
        </a:spcBef>
        <a:spcAft>
          <a:spcPct val="0"/>
        </a:spcAft>
        <a:buBlip>
          <a:blip r:embed="rId16"/>
        </a:buBlip>
        <a:defRPr sz="1600" kern="1200">
          <a:solidFill>
            <a:schemeClr val="tx1"/>
          </a:solidFill>
          <a:latin typeface="+mn-lt"/>
          <a:ea typeface="+mn-ea"/>
          <a:cs typeface="+mn-cs"/>
        </a:defRPr>
      </a:lvl2pPr>
      <a:lvl3pPr marL="1258888" indent="-344488" algn="l" defTabSz="912813" rtl="0" eaLnBrk="0" fontAlgn="base" hangingPunct="0">
        <a:lnSpc>
          <a:spcPct val="90000"/>
        </a:lnSpc>
        <a:spcBef>
          <a:spcPct val="20000"/>
        </a:spcBef>
        <a:spcAft>
          <a:spcPct val="0"/>
        </a:spcAft>
        <a:buBlip>
          <a:blip r:embed="rId16"/>
        </a:buBlip>
        <a:defRPr sz="1400" kern="1200">
          <a:solidFill>
            <a:schemeClr val="tx1"/>
          </a:solidFill>
          <a:latin typeface="+mn-lt"/>
          <a:ea typeface="+mn-ea"/>
          <a:cs typeface="+mn-cs"/>
        </a:defRPr>
      </a:lvl3pPr>
      <a:lvl4pPr marL="1604963" indent="-346075" algn="l" defTabSz="912813" rtl="0" eaLnBrk="0" fontAlgn="base" hangingPunct="0">
        <a:lnSpc>
          <a:spcPct val="90000"/>
        </a:lnSpc>
        <a:spcBef>
          <a:spcPct val="20000"/>
        </a:spcBef>
        <a:spcAft>
          <a:spcPct val="0"/>
        </a:spcAft>
        <a:buBlip>
          <a:blip r:embed="rId16"/>
        </a:buBlip>
        <a:defRPr sz="1400" kern="1200">
          <a:solidFill>
            <a:schemeClr val="tx1"/>
          </a:solidFill>
          <a:latin typeface="+mn-lt"/>
          <a:ea typeface="+mn-ea"/>
          <a:cs typeface="+mn-cs"/>
        </a:defRPr>
      </a:lvl4pPr>
      <a:lvl5pPr marL="1941513" indent="-336550" algn="l" defTabSz="912813" rtl="0" eaLnBrk="0" fontAlgn="base" hangingPunct="0">
        <a:lnSpc>
          <a:spcPct val="90000"/>
        </a:lnSpc>
        <a:spcBef>
          <a:spcPct val="20000"/>
        </a:spcBef>
        <a:spcAft>
          <a:spcPct val="0"/>
        </a:spcAft>
        <a:buBlip>
          <a:blip r:embed="rId16"/>
        </a:buBlip>
        <a:defRPr sz="1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pic>
        <p:nvPicPr>
          <p:cNvPr id="14338" name="Picture 3" descr="white rectangle.png"/>
          <p:cNvPicPr>
            <a:picLocks noChangeAspect="1"/>
          </p:cNvPicPr>
          <p:nvPr/>
        </p:nvPicPr>
        <p:blipFill>
          <a:blip r:embed="rId4"/>
          <a:srcRect b="10452"/>
          <a:stretch>
            <a:fillRect/>
          </a:stretch>
        </p:blipFill>
        <p:spPr bwMode="auto">
          <a:xfrm>
            <a:off x="0" y="1300163"/>
            <a:ext cx="9144000" cy="5557837"/>
          </a:xfrm>
          <a:prstGeom prst="rect">
            <a:avLst/>
          </a:prstGeom>
          <a:noFill/>
          <a:ln w="9525">
            <a:noFill/>
            <a:miter lim="800000"/>
            <a:headEnd/>
            <a:tailEnd/>
          </a:ln>
        </p:spPr>
      </p:pic>
      <p:sp>
        <p:nvSpPr>
          <p:cNvPr id="2" name="Title Placeholder 1"/>
          <p:cNvSpPr>
            <a:spLocks noGrp="1"/>
          </p:cNvSpPr>
          <p:nvPr>
            <p:ph type="title"/>
          </p:nvPr>
        </p:nvSpPr>
        <p:spPr>
          <a:xfrm>
            <a:off x="381000" y="230188"/>
            <a:ext cx="8382000" cy="665162"/>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14340" name="Text Placeholder 2"/>
          <p:cNvSpPr>
            <a:spLocks noGrp="1"/>
          </p:cNvSpPr>
          <p:nvPr>
            <p:ph type="body" idx="1"/>
          </p:nvPr>
        </p:nvSpPr>
        <p:spPr bwMode="auto">
          <a:xfrm>
            <a:off x="722313" y="1905000"/>
            <a:ext cx="8040687" cy="2108200"/>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86" r:id="rId1"/>
  </p:sldLayoutIdLst>
  <p:transition>
    <p:fade/>
  </p:transition>
  <p:hf hdr="0" ftr="0" dt="0"/>
  <p:txStyles>
    <p:titleStyle>
      <a:lvl1pPr algn="l" defTabSz="912813" rtl="0" eaLnBrk="0" fontAlgn="base" hangingPunct="0">
        <a:lnSpc>
          <a:spcPct val="90000"/>
        </a:lnSpc>
        <a:spcBef>
          <a:spcPct val="0"/>
        </a:spcBef>
        <a:spcAft>
          <a:spcPct val="0"/>
        </a:spcAft>
        <a:defRPr lang="en-US" sz="4800" kern="1200" spc="-125" dirty="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a:lvl2pPr algn="l" defTabSz="912813" rtl="0" eaLnBrk="0" fontAlgn="base" hangingPunct="0">
        <a:lnSpc>
          <a:spcPct val="90000"/>
        </a:lnSpc>
        <a:spcBef>
          <a:spcPct val="0"/>
        </a:spcBef>
        <a:spcAft>
          <a:spcPct val="0"/>
        </a:spcAft>
        <a:defRPr sz="4800">
          <a:solidFill>
            <a:schemeClr val="tx1"/>
          </a:solidFill>
          <a:latin typeface="Calibri" pitchFamily="34" charset="0"/>
          <a:cs typeface="Arial" charset="0"/>
        </a:defRPr>
      </a:lvl2pPr>
      <a:lvl3pPr algn="l" defTabSz="912813" rtl="0" eaLnBrk="0" fontAlgn="base" hangingPunct="0">
        <a:lnSpc>
          <a:spcPct val="90000"/>
        </a:lnSpc>
        <a:spcBef>
          <a:spcPct val="0"/>
        </a:spcBef>
        <a:spcAft>
          <a:spcPct val="0"/>
        </a:spcAft>
        <a:defRPr sz="4800">
          <a:solidFill>
            <a:schemeClr val="tx1"/>
          </a:solidFill>
          <a:latin typeface="Calibri" pitchFamily="34" charset="0"/>
          <a:cs typeface="Arial" charset="0"/>
        </a:defRPr>
      </a:lvl3pPr>
      <a:lvl4pPr algn="l" defTabSz="912813" rtl="0" eaLnBrk="0" fontAlgn="base" hangingPunct="0">
        <a:lnSpc>
          <a:spcPct val="90000"/>
        </a:lnSpc>
        <a:spcBef>
          <a:spcPct val="0"/>
        </a:spcBef>
        <a:spcAft>
          <a:spcPct val="0"/>
        </a:spcAft>
        <a:defRPr sz="4800">
          <a:solidFill>
            <a:schemeClr val="tx1"/>
          </a:solidFill>
          <a:latin typeface="Calibri" pitchFamily="34" charset="0"/>
          <a:cs typeface="Arial" charset="0"/>
        </a:defRPr>
      </a:lvl4pPr>
      <a:lvl5pPr algn="l" defTabSz="912813" rtl="0" eaLnBrk="0" fontAlgn="base" hangingPunct="0">
        <a:lnSpc>
          <a:spcPct val="90000"/>
        </a:lnSpc>
        <a:spcBef>
          <a:spcPct val="0"/>
        </a:spcBef>
        <a:spcAft>
          <a:spcPct val="0"/>
        </a:spcAft>
        <a:defRPr sz="4800">
          <a:solidFill>
            <a:schemeClr val="tx1"/>
          </a:solidFill>
          <a:latin typeface="Calibri" pitchFamily="34"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pitchFamily="34"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pitchFamily="34"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pitchFamily="34"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pitchFamily="34" charset="0"/>
          <a:cs typeface="Arial" charset="0"/>
        </a:defRPr>
      </a:lvl9pPr>
    </p:titleStyle>
    <p:bodyStyle>
      <a:lvl1pPr marL="342900" indent="-342900" algn="l" defTabSz="912813" rtl="0" eaLnBrk="0" fontAlgn="base" hangingPunct="0">
        <a:lnSpc>
          <a:spcPct val="90000"/>
        </a:lnSpc>
        <a:spcBef>
          <a:spcPct val="20000"/>
        </a:spcBef>
        <a:spcAft>
          <a:spcPct val="0"/>
        </a:spcAft>
        <a:buFont typeface="Arial" charset="0"/>
        <a:defRPr sz="3000" b="1" kern="1200">
          <a:solidFill>
            <a:schemeClr val="tx1"/>
          </a:solidFill>
          <a:latin typeface="Courier New" pitchFamily="49" charset="0"/>
          <a:ea typeface="+mn-ea"/>
          <a:cs typeface="Courier New" pitchFamily="49" charset="0"/>
        </a:defRPr>
      </a:lvl1pPr>
      <a:lvl2pPr marL="384175" indent="-6350" algn="l" defTabSz="912813" rtl="0" eaLnBrk="0" fontAlgn="base" hangingPunct="0">
        <a:lnSpc>
          <a:spcPct val="90000"/>
        </a:lnSpc>
        <a:spcBef>
          <a:spcPct val="20000"/>
        </a:spcBef>
        <a:spcAft>
          <a:spcPct val="0"/>
        </a:spcAft>
        <a:buFont typeface="Arial" charset="0"/>
        <a:defRPr sz="2800" b="1" kern="1200">
          <a:solidFill>
            <a:schemeClr val="tx1"/>
          </a:solidFill>
          <a:latin typeface="Courier New" pitchFamily="49" charset="0"/>
          <a:ea typeface="+mn-ea"/>
          <a:cs typeface="Courier New" pitchFamily="49" charset="0"/>
        </a:defRPr>
      </a:lvl2pPr>
      <a:lvl3pPr marL="760413" indent="-6350" algn="l" defTabSz="912813" rtl="0" eaLnBrk="0" fontAlgn="base" hangingPunct="0">
        <a:lnSpc>
          <a:spcPct val="90000"/>
        </a:lnSpc>
        <a:spcBef>
          <a:spcPct val="20000"/>
        </a:spcBef>
        <a:spcAft>
          <a:spcPct val="0"/>
        </a:spcAft>
        <a:buFont typeface="Arial" charset="0"/>
        <a:defRPr sz="2400" b="1" kern="1200">
          <a:solidFill>
            <a:schemeClr val="tx1"/>
          </a:solidFill>
          <a:latin typeface="Courier New" pitchFamily="49" charset="0"/>
          <a:ea typeface="+mn-ea"/>
          <a:cs typeface="Courier New" pitchFamily="49" charset="0"/>
        </a:defRPr>
      </a:lvl3pPr>
      <a:lvl4pPr marL="1093788" indent="6350" algn="l" defTabSz="912813" rtl="0" eaLnBrk="0" fontAlgn="base" hangingPunct="0">
        <a:lnSpc>
          <a:spcPct val="90000"/>
        </a:lnSpc>
        <a:spcBef>
          <a:spcPct val="20000"/>
        </a:spcBef>
        <a:spcAft>
          <a:spcPct val="0"/>
        </a:spcAft>
        <a:buFont typeface="Arial" charset="0"/>
        <a:defRPr sz="2400" b="1" kern="1200">
          <a:solidFill>
            <a:schemeClr val="tx1"/>
          </a:solidFill>
          <a:latin typeface="Courier New" pitchFamily="49" charset="0"/>
          <a:ea typeface="+mn-ea"/>
          <a:cs typeface="Courier New" pitchFamily="49" charset="0"/>
        </a:defRPr>
      </a:lvl4pPr>
      <a:lvl5pPr marL="1425575" indent="403225" algn="l" defTabSz="912813" rtl="0" eaLnBrk="0" fontAlgn="base" hangingPunct="0">
        <a:lnSpc>
          <a:spcPct val="90000"/>
        </a:lnSpc>
        <a:spcBef>
          <a:spcPct val="20000"/>
        </a:spcBef>
        <a:spcAft>
          <a:spcPct val="0"/>
        </a:spcAft>
        <a:buFont typeface="Arial" charset="0"/>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31.xml"/><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slide" Target="slide30.xml"/><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18" Type="http://schemas.openxmlformats.org/officeDocument/2006/relationships/image" Target="../media/image25.png"/><Relationship Id="rId3" Type="http://schemas.openxmlformats.org/officeDocument/2006/relationships/slide" Target="slide31.xml"/><Relationship Id="rId7" Type="http://schemas.openxmlformats.org/officeDocument/2006/relationships/image" Target="../media/image6.png"/><Relationship Id="rId12" Type="http://schemas.openxmlformats.org/officeDocument/2006/relationships/image" Target="../media/image19.png"/><Relationship Id="rId17" Type="http://schemas.openxmlformats.org/officeDocument/2006/relationships/image" Target="../media/image24.jpeg"/><Relationship Id="rId2" Type="http://schemas.openxmlformats.org/officeDocument/2006/relationships/notesSlide" Target="../notesSlides/notesSlide1.xml"/><Relationship Id="rId16" Type="http://schemas.openxmlformats.org/officeDocument/2006/relationships/image" Target="../media/image23.png"/><Relationship Id="rId1" Type="http://schemas.openxmlformats.org/officeDocument/2006/relationships/slideLayout" Target="../slideLayouts/slideLayout4.xml"/><Relationship Id="rId6" Type="http://schemas.openxmlformats.org/officeDocument/2006/relationships/slide" Target="slide30.xml"/><Relationship Id="rId11" Type="http://schemas.openxmlformats.org/officeDocument/2006/relationships/image" Target="../media/image18.png"/><Relationship Id="rId5" Type="http://schemas.openxmlformats.org/officeDocument/2006/relationships/image" Target="../media/image2.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slide" Target="slide4.xml"/><Relationship Id="rId9" Type="http://schemas.openxmlformats.org/officeDocument/2006/relationships/image" Target="../media/image16.png"/><Relationship Id="rId14"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slide" Target="slide31.xml"/><Relationship Id="rId1" Type="http://schemas.openxmlformats.org/officeDocument/2006/relationships/slideLayout" Target="../slideLayouts/slideLayout8.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 Target="slide31.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3" Type="http://schemas.openxmlformats.org/officeDocument/2006/relationships/slide" Target="slide31.xml"/><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image" Target="../media/image37.png"/><Relationship Id="rId11" Type="http://schemas.openxmlformats.org/officeDocument/2006/relationships/image" Target="../media/image42.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slide" Target="slide30.xml"/><Relationship Id="rId9" Type="http://schemas.openxmlformats.org/officeDocument/2006/relationships/image" Target="../media/image40.png"/><Relationship Id="rId14" Type="http://schemas.openxmlformats.org/officeDocument/2006/relationships/image" Target="../media/image45.png"/></Relationships>
</file>

<file path=ppt/slides/_rels/slide9.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image" Target="../media/image57.gif"/><Relationship Id="rId3" Type="http://schemas.openxmlformats.org/officeDocument/2006/relationships/image" Target="../media/image47.jpeg"/><Relationship Id="rId7" Type="http://schemas.openxmlformats.org/officeDocument/2006/relationships/image" Target="../media/image51.jpeg"/><Relationship Id="rId12" Type="http://schemas.openxmlformats.org/officeDocument/2006/relationships/image" Target="../media/image56.gif"/><Relationship Id="rId2" Type="http://schemas.openxmlformats.org/officeDocument/2006/relationships/image" Target="../media/image46.jpeg"/><Relationship Id="rId1" Type="http://schemas.openxmlformats.org/officeDocument/2006/relationships/slideLayout" Target="../slideLayouts/slideLayout3.xml"/><Relationship Id="rId6" Type="http://schemas.openxmlformats.org/officeDocument/2006/relationships/image" Target="../media/image50.jpeg"/><Relationship Id="rId11" Type="http://schemas.openxmlformats.org/officeDocument/2006/relationships/image" Target="../media/image55.jpeg"/><Relationship Id="rId5" Type="http://schemas.openxmlformats.org/officeDocument/2006/relationships/image" Target="../media/image49.jpeg"/><Relationship Id="rId10" Type="http://schemas.openxmlformats.org/officeDocument/2006/relationships/image" Target="../media/image54.jpeg"/><Relationship Id="rId4" Type="http://schemas.openxmlformats.org/officeDocument/2006/relationships/image" Target="../media/image48.jpeg"/><Relationship Id="rId9" Type="http://schemas.openxmlformats.org/officeDocument/2006/relationships/image" Target="../media/image53.jpeg"/></Relationships>
</file>

<file path=ppt/slides/_rels/slide10.xml.rels><?xml version="1.0" encoding="UTF-8" standalone="yes"?>
<Relationships xmlns="http://schemas.openxmlformats.org/package/2006/relationships"><Relationship Id="rId8" Type="http://schemas.openxmlformats.org/officeDocument/2006/relationships/image" Target="../media/image63.emf"/><Relationship Id="rId13" Type="http://schemas.openxmlformats.org/officeDocument/2006/relationships/image" Target="../media/image68.png"/><Relationship Id="rId18" Type="http://schemas.openxmlformats.org/officeDocument/2006/relationships/image" Target="../media/image73.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67.png"/><Relationship Id="rId17" Type="http://schemas.openxmlformats.org/officeDocument/2006/relationships/image" Target="../media/image72.gif"/><Relationship Id="rId2" Type="http://schemas.openxmlformats.org/officeDocument/2006/relationships/slide" Target="slide30.xml"/><Relationship Id="rId16" Type="http://schemas.openxmlformats.org/officeDocument/2006/relationships/image" Target="../media/image71.jpeg"/><Relationship Id="rId1" Type="http://schemas.openxmlformats.org/officeDocument/2006/relationships/slideLayout" Target="../slideLayouts/slideLayout6.xml"/><Relationship Id="rId6" Type="http://schemas.openxmlformats.org/officeDocument/2006/relationships/image" Target="../media/image61.emf"/><Relationship Id="rId11" Type="http://schemas.openxmlformats.org/officeDocument/2006/relationships/image" Target="../media/image66.png"/><Relationship Id="rId5" Type="http://schemas.openxmlformats.org/officeDocument/2006/relationships/image" Target="../media/image60.png"/><Relationship Id="rId15" Type="http://schemas.openxmlformats.org/officeDocument/2006/relationships/image" Target="../media/image70.png"/><Relationship Id="rId10" Type="http://schemas.openxmlformats.org/officeDocument/2006/relationships/image" Target="../media/image65.emf"/><Relationship Id="rId4" Type="http://schemas.openxmlformats.org/officeDocument/2006/relationships/image" Target="../media/image59.png"/><Relationship Id="rId9" Type="http://schemas.openxmlformats.org/officeDocument/2006/relationships/image" Target="../media/image64.png"/><Relationship Id="rId14" Type="http://schemas.openxmlformats.org/officeDocument/2006/relationships/image" Target="../media/image69.png"/></Relationships>
</file>

<file path=ppt/slides/_rels/slide1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slide" Target="slide30.xml"/><Relationship Id="rId1" Type="http://schemas.openxmlformats.org/officeDocument/2006/relationships/slideLayout" Target="../slideLayouts/slideLayout6.xml"/><Relationship Id="rId6" Type="http://schemas.openxmlformats.org/officeDocument/2006/relationships/image" Target="../media/image77.gif"/><Relationship Id="rId5" Type="http://schemas.openxmlformats.org/officeDocument/2006/relationships/image" Target="../media/image76.jpeg"/><Relationship Id="rId4" Type="http://schemas.openxmlformats.org/officeDocument/2006/relationships/image" Target="../media/image75.jpeg"/></Relationships>
</file>

<file path=ppt/slides/_rels/slide12.xml.rels><?xml version="1.0" encoding="UTF-8" standalone="yes"?>
<Relationships xmlns="http://schemas.openxmlformats.org/package/2006/relationships"><Relationship Id="rId8" Type="http://schemas.openxmlformats.org/officeDocument/2006/relationships/hyperlink" Target="http://www.pathologystudent.com/?p=794" TargetMode="External"/><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slide" Target="slide30.xml"/><Relationship Id="rId1" Type="http://schemas.openxmlformats.org/officeDocument/2006/relationships/slideLayout" Target="../slideLayouts/slideLayout6.xml"/><Relationship Id="rId6" Type="http://schemas.openxmlformats.org/officeDocument/2006/relationships/image" Target="../media/image81.png"/><Relationship Id="rId5" Type="http://schemas.openxmlformats.org/officeDocument/2006/relationships/image" Target="../media/image80.gif"/><Relationship Id="rId4" Type="http://schemas.openxmlformats.org/officeDocument/2006/relationships/image" Target="../media/image79.png"/><Relationship Id="rId9" Type="http://schemas.openxmlformats.org/officeDocument/2006/relationships/hyperlink" Target="http://www.pathologystudent.com/?p=576"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12" Type="http://schemas.openxmlformats.org/officeDocument/2006/relationships/image" Target="../media/image93.png"/><Relationship Id="rId2" Type="http://schemas.openxmlformats.org/officeDocument/2006/relationships/image" Target="../media/image83.png"/><Relationship Id="rId1" Type="http://schemas.openxmlformats.org/officeDocument/2006/relationships/slideLayout" Target="../slideLayouts/slideLayout4.xml"/><Relationship Id="rId6" Type="http://schemas.openxmlformats.org/officeDocument/2006/relationships/image" Target="../media/image87.png"/><Relationship Id="rId11" Type="http://schemas.openxmlformats.org/officeDocument/2006/relationships/image" Target="../media/image92.jpeg"/><Relationship Id="rId5" Type="http://schemas.openxmlformats.org/officeDocument/2006/relationships/image" Target="../media/image86.png"/><Relationship Id="rId10" Type="http://schemas.openxmlformats.org/officeDocument/2006/relationships/image" Target="../media/image91.png"/><Relationship Id="rId4" Type="http://schemas.openxmlformats.org/officeDocument/2006/relationships/image" Target="../media/image85.png"/><Relationship Id="rId9" Type="http://schemas.openxmlformats.org/officeDocument/2006/relationships/image" Target="../media/image90.emf"/></Relationships>
</file>

<file path=ppt/slides/_rels/slide14.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05.jpeg"/><Relationship Id="rId3" Type="http://schemas.openxmlformats.org/officeDocument/2006/relationships/image" Target="../media/image95.png"/><Relationship Id="rId7" Type="http://schemas.openxmlformats.org/officeDocument/2006/relationships/image" Target="../media/image99.jpeg"/><Relationship Id="rId12" Type="http://schemas.openxmlformats.org/officeDocument/2006/relationships/image" Target="../media/image104.png"/><Relationship Id="rId2"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98.jpeg"/><Relationship Id="rId11" Type="http://schemas.openxmlformats.org/officeDocument/2006/relationships/image" Target="../media/image103.png"/><Relationship Id="rId5" Type="http://schemas.openxmlformats.org/officeDocument/2006/relationships/image" Target="../media/image97.png"/><Relationship Id="rId15" Type="http://schemas.openxmlformats.org/officeDocument/2006/relationships/image" Target="../media/image107.png"/><Relationship Id="rId10" Type="http://schemas.openxmlformats.org/officeDocument/2006/relationships/image" Target="../media/image102.png"/><Relationship Id="rId4" Type="http://schemas.openxmlformats.org/officeDocument/2006/relationships/image" Target="../media/image96.jpeg"/><Relationship Id="rId9" Type="http://schemas.openxmlformats.org/officeDocument/2006/relationships/image" Target="../media/image101.png"/><Relationship Id="rId14" Type="http://schemas.openxmlformats.org/officeDocument/2006/relationships/image" Target="../media/image106.jpeg"/></Relationships>
</file>

<file path=ppt/slides/_rels/slide15.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image" Target="../media/image37.png"/><Relationship Id="rId7" Type="http://schemas.openxmlformats.org/officeDocument/2006/relationships/image" Target="../media/image110.png"/><Relationship Id="rId2"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109.jpeg"/><Relationship Id="rId5" Type="http://schemas.openxmlformats.org/officeDocument/2006/relationships/image" Target="../media/image108.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112.png"/><Relationship Id="rId7" Type="http://schemas.openxmlformats.org/officeDocument/2006/relationships/slide" Target="slide30.xml"/><Relationship Id="rId2" Type="http://schemas.openxmlformats.org/officeDocument/2006/relationships/image" Target="../media/image111.png"/><Relationship Id="rId1" Type="http://schemas.openxmlformats.org/officeDocument/2006/relationships/slideLayout" Target="../slideLayouts/slideLayout6.xml"/><Relationship Id="rId6" Type="http://schemas.openxmlformats.org/officeDocument/2006/relationships/image" Target="../media/image115.jpeg"/><Relationship Id="rId5" Type="http://schemas.openxmlformats.org/officeDocument/2006/relationships/image" Target="../media/image114.jpeg"/><Relationship Id="rId4" Type="http://schemas.openxmlformats.org/officeDocument/2006/relationships/image" Target="../media/image113.png"/></Relationships>
</file>

<file path=ppt/slides/_rels/slide1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16.jpeg"/><Relationship Id="rId7" Type="http://schemas.openxmlformats.org/officeDocument/2006/relationships/image" Target="../media/image118.jpeg"/><Relationship Id="rId2" Type="http://schemas.openxmlformats.org/officeDocument/2006/relationships/slide" Target="slide31.xml"/><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117.jpeg"/><Relationship Id="rId4" Type="http://schemas.openxmlformats.org/officeDocument/2006/relationships/image" Target="../media/image33.png"/><Relationship Id="rId9" Type="http://schemas.openxmlformats.org/officeDocument/2006/relationships/image" Target="../media/image37.pn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19.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slide" Target="slide30.xml"/></Relationships>
</file>

<file path=ppt/slides/_rels/slide25.xml.rels><?xml version="1.0" encoding="UTF-8" standalone="yes"?>
<Relationships xmlns="http://schemas.openxmlformats.org/package/2006/relationships"><Relationship Id="rId8" Type="http://schemas.openxmlformats.org/officeDocument/2006/relationships/image" Target="../media/image126.jpeg"/><Relationship Id="rId3" Type="http://schemas.openxmlformats.org/officeDocument/2006/relationships/image" Target="../media/image121.png"/><Relationship Id="rId7" Type="http://schemas.openxmlformats.org/officeDocument/2006/relationships/image" Target="../media/image125.png"/><Relationship Id="rId2" Type="http://schemas.openxmlformats.org/officeDocument/2006/relationships/image" Target="../media/image120.png"/><Relationship Id="rId1" Type="http://schemas.openxmlformats.org/officeDocument/2006/relationships/slideLayout" Target="../slideLayouts/slideLayout3.xml"/><Relationship Id="rId6" Type="http://schemas.openxmlformats.org/officeDocument/2006/relationships/image" Target="../media/image124.png"/><Relationship Id="rId5" Type="http://schemas.openxmlformats.org/officeDocument/2006/relationships/image" Target="../media/image123.png"/><Relationship Id="rId10" Type="http://schemas.openxmlformats.org/officeDocument/2006/relationships/image" Target="../media/image14.jpeg"/><Relationship Id="rId4" Type="http://schemas.openxmlformats.org/officeDocument/2006/relationships/image" Target="../media/image122.png"/><Relationship Id="rId9" Type="http://schemas.openxmlformats.org/officeDocument/2006/relationships/image" Target="../media/image127.emf"/></Relationships>
</file>

<file path=ppt/slides/_rels/slide26.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image" Target="../media/image129.jpeg"/><Relationship Id="rId7" Type="http://schemas.openxmlformats.org/officeDocument/2006/relationships/image" Target="../media/image133.jpeg"/><Relationship Id="rId2" Type="http://schemas.openxmlformats.org/officeDocument/2006/relationships/image" Target="../media/image128.jpeg"/><Relationship Id="rId1" Type="http://schemas.openxmlformats.org/officeDocument/2006/relationships/slideLayout" Target="../slideLayouts/slideLayout8.xml"/><Relationship Id="rId6" Type="http://schemas.openxmlformats.org/officeDocument/2006/relationships/image" Target="../media/image132.jpeg"/><Relationship Id="rId5" Type="http://schemas.openxmlformats.org/officeDocument/2006/relationships/image" Target="../media/image131.jpeg"/><Relationship Id="rId4" Type="http://schemas.openxmlformats.org/officeDocument/2006/relationships/image" Target="../media/image13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slide" Target="slide30.xml"/></Relationships>
</file>

<file path=ppt/slides/_rels/slide29.xml.rels><?xml version="1.0" encoding="UTF-8" standalone="yes"?>
<Relationships xmlns="http://schemas.openxmlformats.org/package/2006/relationships"><Relationship Id="rId8" Type="http://schemas.openxmlformats.org/officeDocument/2006/relationships/image" Target="../media/image140.jpeg"/><Relationship Id="rId3" Type="http://schemas.openxmlformats.org/officeDocument/2006/relationships/image" Target="../media/image135.jpeg"/><Relationship Id="rId7" Type="http://schemas.openxmlformats.org/officeDocument/2006/relationships/image" Target="../media/image139.jpeg"/><Relationship Id="rId12" Type="http://schemas.openxmlformats.org/officeDocument/2006/relationships/image" Target="../media/image144.jpeg"/><Relationship Id="rId2" Type="http://schemas.openxmlformats.org/officeDocument/2006/relationships/image" Target="../media/image134.jpeg"/><Relationship Id="rId1" Type="http://schemas.openxmlformats.org/officeDocument/2006/relationships/slideLayout" Target="../slideLayouts/slideLayout6.xml"/><Relationship Id="rId6" Type="http://schemas.openxmlformats.org/officeDocument/2006/relationships/image" Target="../media/image138.png"/><Relationship Id="rId11" Type="http://schemas.openxmlformats.org/officeDocument/2006/relationships/image" Target="../media/image143.jpeg"/><Relationship Id="rId5" Type="http://schemas.openxmlformats.org/officeDocument/2006/relationships/image" Target="../media/image137.jpeg"/><Relationship Id="rId10" Type="http://schemas.openxmlformats.org/officeDocument/2006/relationships/image" Target="../media/image142.jpeg"/><Relationship Id="rId4" Type="http://schemas.openxmlformats.org/officeDocument/2006/relationships/image" Target="../media/image136.jpeg"/><Relationship Id="rId9" Type="http://schemas.openxmlformats.org/officeDocument/2006/relationships/image" Target="../media/image141.jpeg"/></Relationships>
</file>

<file path=ppt/slides/_rels/slide30.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24.xml"/><Relationship Id="rId7" Type="http://schemas.openxmlformats.org/officeDocument/2006/relationships/slide" Target="slide2.xml"/><Relationship Id="rId2" Type="http://schemas.openxmlformats.org/officeDocument/2006/relationships/slide" Target="slide17.xml"/><Relationship Id="rId1" Type="http://schemas.openxmlformats.org/officeDocument/2006/relationships/slideLayout" Target="../slideLayouts/slideLayout3.xml"/><Relationship Id="rId6" Type="http://schemas.openxmlformats.org/officeDocument/2006/relationships/slide" Target="slide28.xml"/><Relationship Id="rId5" Type="http://schemas.openxmlformats.org/officeDocument/2006/relationships/slide" Target="slide15.xml"/><Relationship Id="rId4" Type="http://schemas.openxmlformats.org/officeDocument/2006/relationships/slide" Target="slide5.xml"/></Relationships>
</file>

<file path=ppt/slides/_rels/slide31.xml.rels><?xml version="1.0" encoding="UTF-8" standalone="yes"?>
<Relationships xmlns="http://schemas.openxmlformats.org/package/2006/relationships"><Relationship Id="rId3" Type="http://schemas.openxmlformats.org/officeDocument/2006/relationships/slide" Target="slide17.xml"/><Relationship Id="rId7" Type="http://schemas.openxmlformats.org/officeDocument/2006/relationships/slide" Target="slide21.xml"/><Relationship Id="rId2" Type="http://schemas.openxmlformats.org/officeDocument/2006/relationships/slide" Target="slide11.xml"/><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slide" Target="slide4.xml"/><Relationship Id="rId4" Type="http://schemas.openxmlformats.org/officeDocument/2006/relationships/slide" Target="slide2.xml"/></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92696"/>
            <a:ext cx="7825929" cy="936103"/>
          </a:xfrm>
        </p:spPr>
        <p:txBody>
          <a:bodyPr/>
          <a:lstStyle/>
          <a:p>
            <a:pPr defTabSz="914363" eaLnBrk="1" fontAlgn="auto" hangingPunct="1">
              <a:spcAft>
                <a:spcPts val="0"/>
              </a:spcAft>
              <a:defRPr/>
            </a:pPr>
            <a:r>
              <a:rPr lang="en-GB" sz="4800" dirty="0" smtClean="0"/>
              <a:t>GORD, </a:t>
            </a:r>
            <a:r>
              <a:rPr lang="en-GB" sz="4800" dirty="0">
                <a:effectLst/>
              </a:rPr>
              <a:t>Barrett's </a:t>
            </a:r>
            <a:r>
              <a:rPr lang="en-GB" sz="4800" dirty="0" smtClean="0"/>
              <a:t>and Hiatus Hernia</a:t>
            </a:r>
            <a:endParaRPr lang="en-GB" sz="4800" dirty="0"/>
          </a:p>
        </p:txBody>
      </p:sp>
      <p:sp>
        <p:nvSpPr>
          <p:cNvPr id="3" name="Subtitle 2"/>
          <p:cNvSpPr>
            <a:spLocks noGrp="1"/>
          </p:cNvSpPr>
          <p:nvPr>
            <p:ph type="subTitle" idx="1"/>
          </p:nvPr>
        </p:nvSpPr>
        <p:spPr>
          <a:xfrm>
            <a:off x="1259632" y="5445224"/>
            <a:ext cx="6408712" cy="822002"/>
          </a:xfrm>
        </p:spPr>
        <p:txBody>
          <a:bodyPr rtlCol="0"/>
          <a:lstStyle/>
          <a:p>
            <a:pPr algn="ctr" defTabSz="914363" eaLnBrk="1" fontAlgn="auto" hangingPunct="1">
              <a:spcAft>
                <a:spcPts val="0"/>
              </a:spcAft>
              <a:defRPr/>
            </a:pPr>
            <a:r>
              <a:rPr lang="en-GB" sz="2400" dirty="0" smtClean="0"/>
              <a:t>P A Sufi</a:t>
            </a:r>
          </a:p>
          <a:p>
            <a:pPr algn="ctr" defTabSz="914363" eaLnBrk="1" fontAlgn="auto" hangingPunct="1">
              <a:spcAft>
                <a:spcPts val="0"/>
              </a:spcAft>
              <a:defRPr/>
            </a:pPr>
            <a:r>
              <a:rPr lang="en-GB" dirty="0" smtClean="0"/>
              <a:t>Consultant </a:t>
            </a:r>
            <a:r>
              <a:rPr lang="en-GB" dirty="0"/>
              <a:t>General </a:t>
            </a:r>
            <a:r>
              <a:rPr lang="en-GB" dirty="0" smtClean="0"/>
              <a:t>Surgeon</a:t>
            </a:r>
          </a:p>
          <a:p>
            <a:pPr algn="ctr" defTabSz="914363" eaLnBrk="1" fontAlgn="auto" hangingPunct="1">
              <a:spcAft>
                <a:spcPts val="0"/>
              </a:spcAft>
              <a:defRPr/>
            </a:pPr>
            <a:r>
              <a:rPr lang="en-GB" dirty="0"/>
              <a:t>Bariatric and Upper </a:t>
            </a:r>
            <a:r>
              <a:rPr lang="en-GB" dirty="0" smtClean="0"/>
              <a:t>GI Surgery</a:t>
            </a:r>
            <a:endParaRPr lang="en-GB" dirty="0"/>
          </a:p>
        </p:txBody>
      </p:sp>
      <p:pic>
        <p:nvPicPr>
          <p:cNvPr id="17411" name="Picture 2" descr=" photo GERD.gif"/>
          <p:cNvPicPr>
            <a:picLocks noChangeAspect="1" noChangeArrowheads="1"/>
          </p:cNvPicPr>
          <p:nvPr/>
        </p:nvPicPr>
        <p:blipFill>
          <a:blip r:embed="rId2"/>
          <a:srcRect/>
          <a:stretch>
            <a:fillRect/>
          </a:stretch>
        </p:blipFill>
        <p:spPr bwMode="auto">
          <a:xfrm>
            <a:off x="2771800" y="1785538"/>
            <a:ext cx="3321028" cy="3067422"/>
          </a:xfrm>
          <a:prstGeom prst="rect">
            <a:avLst/>
          </a:prstGeom>
          <a:noFill/>
          <a:ln w="9525">
            <a:noFill/>
            <a:miter lim="800000"/>
            <a:headEnd/>
            <a:tailEnd/>
          </a:ln>
        </p:spPr>
      </p:pic>
      <p:sp>
        <p:nvSpPr>
          <p:cNvPr id="7" name="PB"/>
          <p:cNvSpPr/>
          <p:nvPr/>
        </p:nvSpPr>
        <p:spPr bwMode="auto">
          <a:xfrm>
            <a:off x="0" y="6705600"/>
            <a:ext cx="285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230188"/>
            <a:ext cx="8382000" cy="443198"/>
          </a:xfrm>
        </p:spPr>
        <p:txBody>
          <a:bodyPr/>
          <a:lstStyle/>
          <a:p>
            <a:pPr defTabSz="914363" eaLnBrk="1" fontAlgn="auto" hangingPunct="1">
              <a:spcAft>
                <a:spcPts val="0"/>
              </a:spcAft>
              <a:defRPr/>
            </a:pPr>
            <a:r>
              <a:rPr lang="en-GB" dirty="0">
                <a:effectLst/>
              </a:rPr>
              <a:t>Episodic Heartburn vs. GORD  vs. Hiatus Hernia</a:t>
            </a:r>
          </a:p>
        </p:txBody>
      </p:sp>
      <p:sp>
        <p:nvSpPr>
          <p:cNvPr id="18434" name="Text Placeholder 5"/>
          <p:cNvSpPr>
            <a:spLocks noGrp="1"/>
          </p:cNvSpPr>
          <p:nvPr>
            <p:ph type="body" sz="quarter" idx="10"/>
          </p:nvPr>
        </p:nvSpPr>
        <p:spPr>
          <a:xfrm>
            <a:off x="179388" y="764705"/>
            <a:ext cx="8583612" cy="4646400"/>
          </a:xfrm>
        </p:spPr>
        <p:txBody>
          <a:bodyPr/>
          <a:lstStyle/>
          <a:p>
            <a:pPr eaLnBrk="1" hangingPunct="1"/>
            <a:r>
              <a:rPr lang="en-GB" dirty="0" smtClean="0">
                <a:solidFill>
                  <a:schemeClr val="tx2">
                    <a:lumMod val="90000"/>
                  </a:schemeClr>
                </a:solidFill>
              </a:rPr>
              <a:t>Episodic Heartburn </a:t>
            </a:r>
            <a:r>
              <a:rPr lang="en-GB" dirty="0" smtClean="0"/>
              <a:t>– Heartburn symptoms of insufficient frequency  or severity to be perceived as troublesome by the patient, in the absence of oesophageal injury.</a:t>
            </a:r>
          </a:p>
          <a:p>
            <a:pPr lvl="1" eaLnBrk="1" hangingPunct="1"/>
            <a:r>
              <a:rPr lang="en-GB" dirty="0" smtClean="0"/>
              <a:t>As many as 60% people in the UK have experienced symptoms of heartburn at some time – the incidence rising with age</a:t>
            </a:r>
          </a:p>
          <a:p>
            <a:pPr lvl="1" eaLnBrk="1" hangingPunct="1"/>
            <a:endParaRPr lang="en-GB" dirty="0" smtClean="0"/>
          </a:p>
          <a:p>
            <a:pPr eaLnBrk="1" hangingPunct="1"/>
            <a:r>
              <a:rPr lang="en-GB" dirty="0" smtClean="0">
                <a:solidFill>
                  <a:srgbClr val="FFFF00"/>
                </a:solidFill>
              </a:rPr>
              <a:t>GORD (GERD) </a:t>
            </a:r>
            <a:r>
              <a:rPr lang="en-GB" dirty="0"/>
              <a:t>– condition </a:t>
            </a:r>
            <a:r>
              <a:rPr lang="en-GB" dirty="0" smtClean="0"/>
              <a:t>which develops when the reflux of stomach contents causes troublesome symptoms and/or complications. </a:t>
            </a:r>
            <a:r>
              <a:rPr lang="en-GB" baseline="30000" dirty="0" smtClean="0">
                <a:hlinkClick r:id="rId2" action="ppaction://hlinksldjump"/>
              </a:rPr>
              <a:t>Montreal Consensus</a:t>
            </a:r>
            <a:r>
              <a:rPr lang="en-GB" dirty="0" smtClean="0">
                <a:hlinkClick r:id="rId2" action="ppaction://hlinksldjump"/>
              </a:rPr>
              <a:t> </a:t>
            </a:r>
            <a:r>
              <a:rPr lang="en-GB" dirty="0" smtClean="0"/>
              <a:t>Symptoms are considered “troublesome” if they adversely affect an individual’s well being.</a:t>
            </a:r>
          </a:p>
          <a:p>
            <a:pPr lvl="1" eaLnBrk="1" hangingPunct="1"/>
            <a:r>
              <a:rPr lang="en-GB" dirty="0" smtClean="0"/>
              <a:t>Up to 25% of the population have GORD </a:t>
            </a:r>
            <a:r>
              <a:rPr lang="en-GB" baseline="30000" dirty="0" smtClean="0">
                <a:hlinkClick r:id="rId2" action="ppaction://hlinksldjump"/>
              </a:rPr>
              <a:t>Gastro-oesophageal reflux disease BMJ Clinical Evidence 2006:15:1-3</a:t>
            </a:r>
            <a:endParaRPr lang="en-GB" dirty="0" smtClean="0"/>
          </a:p>
          <a:p>
            <a:pPr lvl="1" eaLnBrk="1" hangingPunct="1"/>
            <a:r>
              <a:rPr lang="en-GB" dirty="0" smtClean="0"/>
              <a:t>About 50% with frequent reflux symptoms in the community seek care </a:t>
            </a:r>
            <a:r>
              <a:rPr lang="en-GB" baseline="30000" dirty="0" smtClean="0">
                <a:hlinkClick r:id="rId3" action="ppaction://hlinksldjump"/>
              </a:rPr>
              <a:t>Rates of endoscopy……</a:t>
            </a:r>
            <a:endParaRPr lang="en-GB" dirty="0" smtClean="0"/>
          </a:p>
          <a:p>
            <a:pPr lvl="1" eaLnBrk="1" hangingPunct="1"/>
            <a:r>
              <a:rPr lang="en-GB" dirty="0" smtClean="0"/>
              <a:t>Only 1:5 will have an OGD </a:t>
            </a:r>
            <a:r>
              <a:rPr lang="en-GB" baseline="30000" dirty="0" smtClean="0">
                <a:hlinkClick r:id="rId3" action="ppaction://hlinksldjump"/>
              </a:rPr>
              <a:t>Rates of endoscopy……</a:t>
            </a:r>
            <a:endParaRPr lang="en-GB" dirty="0" smtClean="0"/>
          </a:p>
          <a:p>
            <a:pPr lvl="1" eaLnBrk="1" hangingPunct="1"/>
            <a:r>
              <a:rPr lang="en-GB" dirty="0" smtClean="0"/>
              <a:t>1:10 will consult a gastroenterologist </a:t>
            </a:r>
            <a:r>
              <a:rPr lang="en-GB" baseline="30000" dirty="0" smtClean="0">
                <a:hlinkClick r:id="rId3" action="ppaction://hlinksldjump"/>
              </a:rPr>
              <a:t>Rates of endoscopy……</a:t>
            </a:r>
            <a:r>
              <a:rPr lang="en-GB" dirty="0" smtClean="0">
                <a:hlinkClick r:id="rId3" action="ppaction://hlinksldjump"/>
              </a:rPr>
              <a:t> </a:t>
            </a:r>
            <a:r>
              <a:rPr lang="en-GB" dirty="0" smtClean="0"/>
              <a:t>and</a:t>
            </a:r>
          </a:p>
          <a:p>
            <a:pPr lvl="1" eaLnBrk="1" hangingPunct="1"/>
            <a:r>
              <a:rPr lang="en-GB" dirty="0" smtClean="0"/>
              <a:t>Only 30-70% will have oesophageal mucosal abnormalities </a:t>
            </a:r>
            <a:r>
              <a:rPr lang="en-GB" baseline="30000" dirty="0" smtClean="0">
                <a:hlinkClick r:id="rId3" action="ppaction://hlinksldjump"/>
              </a:rPr>
              <a:t>An Evidence-Based Approach…</a:t>
            </a:r>
            <a:endParaRPr lang="en-GB" baseline="30000" dirty="0" smtClean="0"/>
          </a:p>
          <a:p>
            <a:pPr lvl="1" eaLnBrk="1" hangingPunct="1"/>
            <a:endParaRPr lang="en-GB" baseline="30000" dirty="0" smtClean="0"/>
          </a:p>
          <a:p>
            <a:pPr eaLnBrk="1" hangingPunct="1"/>
            <a:r>
              <a:rPr lang="en-GB" dirty="0" smtClean="0">
                <a:solidFill>
                  <a:srgbClr val="FFFF00"/>
                </a:solidFill>
              </a:rPr>
              <a:t>Hiatus hernia </a:t>
            </a:r>
            <a:r>
              <a:rPr lang="en-GB" dirty="0"/>
              <a:t>– when </a:t>
            </a:r>
            <a:r>
              <a:rPr lang="en-GB" dirty="0" smtClean="0"/>
              <a:t>a portion of the stomach prolapses through the diaphragmatic oesophageal hiatus.</a:t>
            </a:r>
          </a:p>
          <a:p>
            <a:pPr lvl="1" eaLnBrk="1" hangingPunct="1"/>
            <a:r>
              <a:rPr lang="en-GB" dirty="0" smtClean="0"/>
              <a:t>Not all hiatus hernia patients have heartburn and not all heartburn patients have hiatus hernia. </a:t>
            </a:r>
            <a:r>
              <a:rPr lang="en-GB" baseline="30000" dirty="0" smtClean="0">
                <a:hlinkClick r:id="rId3" action="ppaction://hlinksldjump"/>
              </a:rPr>
              <a:t>Dyspepsia: NICE CG17: 2004</a:t>
            </a:r>
            <a:endParaRPr lang="en-GB" baseline="30000" dirty="0" smtClean="0"/>
          </a:p>
        </p:txBody>
      </p:sp>
      <p:pic>
        <p:nvPicPr>
          <p:cNvPr id="18435" name="Picture 2"/>
          <p:cNvPicPr>
            <a:picLocks noChangeAspect="1" noChangeArrowheads="1"/>
          </p:cNvPicPr>
          <p:nvPr/>
        </p:nvPicPr>
        <p:blipFill>
          <a:blip r:embed="rId4"/>
          <a:srcRect/>
          <a:stretch>
            <a:fillRect/>
          </a:stretch>
        </p:blipFill>
        <p:spPr bwMode="auto">
          <a:xfrm>
            <a:off x="4500563" y="5229225"/>
            <a:ext cx="3311525" cy="1511300"/>
          </a:xfrm>
          <a:prstGeom prst="rect">
            <a:avLst/>
          </a:prstGeom>
          <a:noFill/>
          <a:ln w="9525">
            <a:noFill/>
            <a:miter lim="800000"/>
            <a:headEnd/>
            <a:tailEnd/>
          </a:ln>
        </p:spPr>
      </p:pic>
      <p:pic>
        <p:nvPicPr>
          <p:cNvPr id="18436" name="Picture 2" descr="http://1.bp.blogspot.com/-pvl-Sgh6-9k/UIkgSxJ6VAI/AAAAAAAADUo/Ol6UIQuCrg0/s1600/gastroesophageal_reflux.jpg"/>
          <p:cNvPicPr>
            <a:picLocks noChangeAspect="1" noChangeArrowheads="1"/>
          </p:cNvPicPr>
          <p:nvPr/>
        </p:nvPicPr>
        <p:blipFill>
          <a:blip r:embed="rId5"/>
          <a:srcRect/>
          <a:stretch>
            <a:fillRect/>
          </a:stretch>
        </p:blipFill>
        <p:spPr bwMode="auto">
          <a:xfrm>
            <a:off x="2239143" y="5305404"/>
            <a:ext cx="1895327" cy="1435121"/>
          </a:xfrm>
          <a:prstGeom prst="rect">
            <a:avLst/>
          </a:prstGeom>
          <a:noFill/>
          <a:ln w="9525">
            <a:noFill/>
            <a:miter lim="800000"/>
            <a:headEnd/>
            <a:tailEnd/>
          </a:ln>
        </p:spPr>
      </p:pic>
      <p:sp>
        <p:nvSpPr>
          <p:cNvPr id="6" name="PB"/>
          <p:cNvSpPr/>
          <p:nvPr/>
        </p:nvSpPr>
        <p:spPr bwMode="auto">
          <a:xfrm>
            <a:off x="0" y="6705600"/>
            <a:ext cx="571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2957" y="116632"/>
            <a:ext cx="8382000" cy="443198"/>
          </a:xfrm>
        </p:spPr>
        <p:txBody>
          <a:bodyPr/>
          <a:lstStyle/>
          <a:p>
            <a:pPr defTabSz="914363" eaLnBrk="1" fontAlgn="auto" hangingPunct="1">
              <a:spcAft>
                <a:spcPts val="0"/>
              </a:spcAft>
              <a:defRPr/>
            </a:pPr>
            <a:r>
              <a:rPr lang="en-GB" dirty="0"/>
              <a:t>Hiatus  Hernia</a:t>
            </a:r>
          </a:p>
        </p:txBody>
      </p:sp>
      <p:pic>
        <p:nvPicPr>
          <p:cNvPr id="19458" name="Picture 2" descr="http://nature.com/gimo/contents/pt1/images/gimo48-f9.jpg"/>
          <p:cNvPicPr>
            <a:picLocks noChangeAspect="1" noChangeArrowheads="1"/>
          </p:cNvPicPr>
          <p:nvPr/>
        </p:nvPicPr>
        <p:blipFill>
          <a:blip r:embed="rId2"/>
          <a:srcRect/>
          <a:stretch>
            <a:fillRect/>
          </a:stretch>
        </p:blipFill>
        <p:spPr bwMode="auto">
          <a:xfrm>
            <a:off x="107504" y="3565525"/>
            <a:ext cx="5040312" cy="3068638"/>
          </a:xfrm>
          <a:prstGeom prst="rect">
            <a:avLst/>
          </a:prstGeom>
          <a:noFill/>
          <a:ln w="9525">
            <a:noFill/>
            <a:miter lim="800000"/>
            <a:headEnd/>
            <a:tailEnd/>
          </a:ln>
        </p:spPr>
      </p:pic>
      <p:sp>
        <p:nvSpPr>
          <p:cNvPr id="19460" name="Text Placeholder 5"/>
          <p:cNvSpPr txBox="1">
            <a:spLocks/>
          </p:cNvSpPr>
          <p:nvPr/>
        </p:nvSpPr>
        <p:spPr bwMode="auto">
          <a:xfrm>
            <a:off x="107505" y="620713"/>
            <a:ext cx="8339522" cy="3456359"/>
          </a:xfrm>
          <a:prstGeom prst="rect">
            <a:avLst/>
          </a:prstGeom>
          <a:noFill/>
          <a:ln w="9525">
            <a:noFill/>
            <a:miter lim="800000"/>
            <a:headEnd/>
            <a:tailEnd/>
          </a:ln>
        </p:spPr>
        <p:txBody>
          <a:bodyPr/>
          <a:lstStyle/>
          <a:p>
            <a:pPr marL="396875" indent="-396875" defTabSz="912813">
              <a:lnSpc>
                <a:spcPct val="90000"/>
              </a:lnSpc>
              <a:spcBef>
                <a:spcPct val="20000"/>
              </a:spcBef>
              <a:buFontTx/>
              <a:buBlip>
                <a:blip r:embed="rId3"/>
              </a:buBlip>
            </a:pPr>
            <a:r>
              <a:rPr lang="en-GB" b="1" dirty="0">
                <a:solidFill>
                  <a:srgbClr val="FFFF00"/>
                </a:solidFill>
                <a:latin typeface="Calibri" pitchFamily="34" charset="0"/>
              </a:rPr>
              <a:t>Type I </a:t>
            </a:r>
            <a:r>
              <a:rPr lang="en-GB" dirty="0">
                <a:latin typeface="Calibri" pitchFamily="34" charset="0"/>
              </a:rPr>
              <a:t>hernias are sliding hiatal hernias, where the gastroesophageal junction migrates above the diaphragm. The stomach remains in its usual longitudinal alignment and the fundus remains below the gastroesophageal junction.</a:t>
            </a:r>
          </a:p>
          <a:p>
            <a:pPr marL="396875" indent="-396875" defTabSz="912813">
              <a:lnSpc>
                <a:spcPct val="90000"/>
              </a:lnSpc>
              <a:spcBef>
                <a:spcPct val="20000"/>
              </a:spcBef>
              <a:buFontTx/>
              <a:buBlip>
                <a:blip r:embed="rId3"/>
              </a:buBlip>
            </a:pPr>
            <a:r>
              <a:rPr lang="en-GB" b="1" dirty="0">
                <a:solidFill>
                  <a:srgbClr val="FFFF00"/>
                </a:solidFill>
                <a:latin typeface="Calibri" pitchFamily="34" charset="0"/>
              </a:rPr>
              <a:t>Type II </a:t>
            </a:r>
            <a:r>
              <a:rPr lang="en-GB" dirty="0">
                <a:latin typeface="Calibri" pitchFamily="34" charset="0"/>
              </a:rPr>
              <a:t>hernias are pure paraoesophageal hernias (PEH); the gastroesophageal junction remains in its normal anatomic position but a portion of the fundus herniates through the diaphragmatic hiatus adjacent to the oesophagus.</a:t>
            </a:r>
          </a:p>
          <a:p>
            <a:pPr marL="396875" indent="-396875" defTabSz="912813">
              <a:lnSpc>
                <a:spcPct val="90000"/>
              </a:lnSpc>
              <a:spcBef>
                <a:spcPct val="20000"/>
              </a:spcBef>
              <a:buFontTx/>
              <a:buBlip>
                <a:blip r:embed="rId3"/>
              </a:buBlip>
            </a:pPr>
            <a:r>
              <a:rPr lang="en-GB" b="1" dirty="0">
                <a:solidFill>
                  <a:srgbClr val="FFFF00"/>
                </a:solidFill>
                <a:latin typeface="Calibri" pitchFamily="34" charset="0"/>
              </a:rPr>
              <a:t>Type III </a:t>
            </a:r>
            <a:r>
              <a:rPr lang="en-GB" dirty="0">
                <a:latin typeface="Calibri" pitchFamily="34" charset="0"/>
              </a:rPr>
              <a:t>hernias are a combination of Types I and II, with both the gastroesophageal junction and the fundus herniating through the hiatus. The fundus lies above the gastroesophageal junction.</a:t>
            </a:r>
          </a:p>
          <a:p>
            <a:pPr marL="396875" indent="-396875" defTabSz="912813">
              <a:lnSpc>
                <a:spcPct val="90000"/>
              </a:lnSpc>
              <a:spcBef>
                <a:spcPct val="20000"/>
              </a:spcBef>
              <a:buFontTx/>
              <a:buBlip>
                <a:blip r:embed="rId3"/>
              </a:buBlip>
            </a:pPr>
            <a:r>
              <a:rPr lang="en-GB" b="1" dirty="0">
                <a:solidFill>
                  <a:srgbClr val="FFFF00"/>
                </a:solidFill>
                <a:latin typeface="Calibri" pitchFamily="34" charset="0"/>
              </a:rPr>
              <a:t>Type IV </a:t>
            </a:r>
            <a:r>
              <a:rPr lang="en-GB" dirty="0">
                <a:latin typeface="Calibri" pitchFamily="34" charset="0"/>
              </a:rPr>
              <a:t>hiatal hernias are characterized by the presence of a structure other than stomach, such as the omentum, colon or small bowel within the hernia sac.</a:t>
            </a:r>
          </a:p>
        </p:txBody>
      </p:sp>
      <p:sp>
        <p:nvSpPr>
          <p:cNvPr id="6" name="Rectangle 5"/>
          <p:cNvSpPr/>
          <p:nvPr/>
        </p:nvSpPr>
        <p:spPr>
          <a:xfrm>
            <a:off x="5319583" y="5984623"/>
            <a:ext cx="3842590" cy="258532"/>
          </a:xfrm>
          <a:prstGeom prst="rect">
            <a:avLst/>
          </a:prstGeom>
        </p:spPr>
        <p:txBody>
          <a:bodyPr wrap="none">
            <a:spAutoFit/>
          </a:bodyPr>
          <a:lstStyle/>
          <a:p>
            <a:pPr lvl="0" defTabSz="912813">
              <a:lnSpc>
                <a:spcPct val="90000"/>
              </a:lnSpc>
              <a:spcBef>
                <a:spcPct val="20000"/>
              </a:spcBef>
            </a:pPr>
            <a:r>
              <a:rPr lang="en-GB" sz="1200" dirty="0">
                <a:solidFill>
                  <a:srgbClr val="FFFFFF"/>
                </a:solidFill>
                <a:latin typeface="Calibri"/>
                <a:hlinkClick r:id="rId4" action="ppaction://hlinksldjump"/>
              </a:rPr>
              <a:t>SAGES Guidelines for Management of Hiatal Hernia 2013</a:t>
            </a:r>
            <a:endParaRPr lang="en-GB" sz="1200" dirty="0">
              <a:solidFill>
                <a:srgbClr val="FFFFFF"/>
              </a:solidFill>
              <a:latin typeface="Calibri"/>
            </a:endParaRPr>
          </a:p>
        </p:txBody>
      </p:sp>
      <p:sp>
        <p:nvSpPr>
          <p:cNvPr id="7" name="PB"/>
          <p:cNvSpPr/>
          <p:nvPr/>
        </p:nvSpPr>
        <p:spPr bwMode="auto">
          <a:xfrm>
            <a:off x="0" y="6705600"/>
            <a:ext cx="857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pic>
        <p:nvPicPr>
          <p:cNvPr id="1030" name="Picture 6" descr="http://lapgastrectomy.com/images/hernia7.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939" t="3265" r="3970" b="3784"/>
          <a:stretch/>
        </p:blipFill>
        <p:spPr bwMode="auto">
          <a:xfrm>
            <a:off x="107504" y="4946433"/>
            <a:ext cx="1260212" cy="129088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laparoscopicexperts.com/images/hernia8.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570" r="2677" b="6932"/>
          <a:stretch/>
        </p:blipFill>
        <p:spPr bwMode="auto">
          <a:xfrm>
            <a:off x="1403649" y="4946432"/>
            <a:ext cx="1224012" cy="129087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lapgastrectomy.com/images/hernia9.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4" t="3309" r="3242" b="3387"/>
          <a:stretch/>
        </p:blipFill>
        <p:spPr bwMode="auto">
          <a:xfrm>
            <a:off x="2649613" y="4946432"/>
            <a:ext cx="1274315" cy="12908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mastersoflaparoscopy.com/images/hernia10.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921" r="2265" b="2401"/>
          <a:stretch/>
        </p:blipFill>
        <p:spPr bwMode="auto">
          <a:xfrm>
            <a:off x="3916595" y="4946433"/>
            <a:ext cx="1231222" cy="1290878"/>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p:cNvPicPr>
            <a:picLocks noChangeAspect="1" noChangeArrowheads="1"/>
          </p:cNvPicPr>
          <p:nvPr/>
        </p:nvPicPr>
        <p:blipFill rotWithShape="1">
          <a:blip r:embed="rId9">
            <a:extLst>
              <a:ext uri="{28A0092B-C50C-407E-A947-70E740481C1C}">
                <a14:useLocalDpi xmlns:a14="http://schemas.microsoft.com/office/drawing/2010/main" val="0"/>
              </a:ext>
            </a:extLst>
          </a:blip>
          <a:srcRect t="-1" b="2693"/>
          <a:stretch/>
        </p:blipFill>
        <p:spPr bwMode="auto">
          <a:xfrm>
            <a:off x="7452320" y="3565524"/>
            <a:ext cx="1663016" cy="1735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descr="http://www.gastrohealth.org.uk/images/gastric%20body%20retroflexed.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20072" y="3584357"/>
            <a:ext cx="2148899" cy="21488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97437" y="128589"/>
            <a:ext cx="8229600" cy="463188"/>
          </a:xfrm>
        </p:spPr>
        <p:txBody>
          <a:bodyPr>
            <a:normAutofit/>
          </a:bodyPr>
          <a:lstStyle/>
          <a:p>
            <a:pPr defTabSz="914363" eaLnBrk="1" fontAlgn="auto" hangingPunct="1">
              <a:spcAft>
                <a:spcPts val="0"/>
              </a:spcAft>
              <a:defRPr/>
            </a:pPr>
            <a:r>
              <a:rPr lang="en-GB" dirty="0">
                <a:effectLst/>
              </a:rPr>
              <a:t>Causes of GORD</a:t>
            </a:r>
          </a:p>
        </p:txBody>
      </p:sp>
      <p:sp>
        <p:nvSpPr>
          <p:cNvPr id="20482" name="Content Placeholder 7"/>
          <p:cNvSpPr>
            <a:spLocks noGrp="1"/>
          </p:cNvSpPr>
          <p:nvPr>
            <p:ph idx="1"/>
          </p:nvPr>
        </p:nvSpPr>
        <p:spPr>
          <a:xfrm>
            <a:off x="107950" y="742950"/>
            <a:ext cx="8820150" cy="4970463"/>
          </a:xfrm>
        </p:spPr>
        <p:txBody>
          <a:bodyPr rtlCol="0"/>
          <a:lstStyle/>
          <a:p>
            <a:pPr defTabSz="914363" eaLnBrk="1" fontAlgn="auto" hangingPunct="1">
              <a:spcAft>
                <a:spcPts val="0"/>
              </a:spcAft>
              <a:defRPr/>
            </a:pPr>
            <a:r>
              <a:rPr lang="en-GB" dirty="0" smtClean="0"/>
              <a:t>Unknown</a:t>
            </a:r>
          </a:p>
          <a:p>
            <a:pPr defTabSz="914363" eaLnBrk="1" fontAlgn="auto" hangingPunct="1">
              <a:spcAft>
                <a:spcPts val="0"/>
              </a:spcAft>
              <a:defRPr/>
            </a:pPr>
            <a:r>
              <a:rPr lang="en-GB" dirty="0" smtClean="0"/>
              <a:t>Predisposing conditions –</a:t>
            </a:r>
          </a:p>
          <a:p>
            <a:pPr lvl="1" defTabSz="914363" eaLnBrk="1" fontAlgn="auto" hangingPunct="1">
              <a:spcAft>
                <a:spcPts val="0"/>
              </a:spcAft>
              <a:defRPr/>
            </a:pPr>
            <a:r>
              <a:rPr lang="en-GB" dirty="0" smtClean="0"/>
              <a:t>Hiatal hernia</a:t>
            </a:r>
          </a:p>
          <a:p>
            <a:pPr lvl="1" defTabSz="914363" eaLnBrk="1" fontAlgn="auto" hangingPunct="1">
              <a:spcAft>
                <a:spcPts val="0"/>
              </a:spcAft>
              <a:defRPr/>
            </a:pPr>
            <a:r>
              <a:rPr lang="en-GB" dirty="0" smtClean="0"/>
              <a:t>Obesity </a:t>
            </a:r>
            <a:r>
              <a:rPr lang="en-GB" baseline="30000" dirty="0" smtClean="0">
                <a:hlinkClick r:id="rId3" action="ppaction://hlinksldjump"/>
              </a:rPr>
              <a:t>BMI and Symptoms..</a:t>
            </a:r>
            <a:endParaRPr lang="en-GB" dirty="0" smtClean="0"/>
          </a:p>
          <a:p>
            <a:pPr lvl="1" defTabSz="914363" eaLnBrk="1" fontAlgn="auto" hangingPunct="1">
              <a:spcAft>
                <a:spcPts val="0"/>
              </a:spcAft>
              <a:defRPr/>
            </a:pPr>
            <a:r>
              <a:rPr lang="en-GB" dirty="0" smtClean="0"/>
              <a:t>Pregnancy</a:t>
            </a:r>
          </a:p>
          <a:p>
            <a:pPr lvl="1" defTabSz="914363" eaLnBrk="1" fontAlgn="auto" hangingPunct="1">
              <a:spcAft>
                <a:spcPts val="0"/>
              </a:spcAft>
              <a:defRPr/>
            </a:pPr>
            <a:r>
              <a:rPr lang="en-GB" dirty="0" smtClean="0"/>
              <a:t>Smoking</a:t>
            </a:r>
          </a:p>
          <a:p>
            <a:pPr lvl="1" defTabSz="914363" eaLnBrk="1" fontAlgn="auto" hangingPunct="1">
              <a:spcAft>
                <a:spcPts val="0"/>
              </a:spcAft>
              <a:defRPr/>
            </a:pPr>
            <a:r>
              <a:rPr lang="en-GB" dirty="0" smtClean="0"/>
              <a:t>Certain food e.g. citrus, chocolate, caffeine, alcohol, fatty and fried food, garlic, onions, mint flavouring, spicy food, tomato-based foods e.g. spaghetti sauce, salsa, chilli, pizza etc. </a:t>
            </a:r>
            <a:r>
              <a:rPr lang="en-GB" baseline="30000" dirty="0">
                <a:hlinkClick r:id="rId3" action="ppaction://hlinksldjump"/>
              </a:rPr>
              <a:t>Reflux-inducing dietary </a:t>
            </a:r>
            <a:r>
              <a:rPr lang="en-GB" baseline="30000" dirty="0" smtClean="0">
                <a:hlinkClick r:id="rId3" action="ppaction://hlinksldjump"/>
              </a:rPr>
              <a:t>factors………..</a:t>
            </a:r>
            <a:r>
              <a:rPr lang="en-GB" baseline="30000" dirty="0" smtClean="0">
                <a:hlinkClick r:id="rId4" action="ppaction://hlinksldjump"/>
              </a:rPr>
              <a:t> </a:t>
            </a:r>
            <a:endParaRPr lang="en-GB" baseline="30000" dirty="0" smtClean="0"/>
          </a:p>
          <a:p>
            <a:pPr marL="396875" lvl="1" defTabSz="914363" eaLnBrk="1" fontAlgn="auto" hangingPunct="1">
              <a:spcAft>
                <a:spcPts val="0"/>
              </a:spcAft>
              <a:buFontTx/>
              <a:buBlip>
                <a:blip r:embed="rId5"/>
              </a:buBlip>
              <a:defRPr/>
            </a:pPr>
            <a:endParaRPr lang="en-GB" dirty="0" smtClean="0"/>
          </a:p>
          <a:p>
            <a:pPr marL="396875" lvl="1" defTabSz="914363" eaLnBrk="1" fontAlgn="auto" hangingPunct="1">
              <a:spcAft>
                <a:spcPts val="0"/>
              </a:spcAft>
              <a:buFontTx/>
              <a:buBlip>
                <a:blip r:embed="rId5"/>
              </a:buBlip>
              <a:defRPr/>
            </a:pPr>
            <a:endParaRPr lang="en-GB" dirty="0"/>
          </a:p>
          <a:p>
            <a:pPr marL="396875" lvl="1" defTabSz="914363" eaLnBrk="1" fontAlgn="auto" hangingPunct="1">
              <a:spcAft>
                <a:spcPts val="0"/>
              </a:spcAft>
              <a:buFontTx/>
              <a:buBlip>
                <a:blip r:embed="rId5"/>
              </a:buBlip>
              <a:defRPr/>
            </a:pPr>
            <a:endParaRPr lang="en-GB" dirty="0" smtClean="0"/>
          </a:p>
          <a:p>
            <a:pPr marL="396875" lvl="1" defTabSz="914363" eaLnBrk="1" fontAlgn="auto" hangingPunct="1">
              <a:spcAft>
                <a:spcPts val="0"/>
              </a:spcAft>
              <a:buFontTx/>
              <a:buBlip>
                <a:blip r:embed="rId5"/>
              </a:buBlip>
              <a:defRPr/>
            </a:pPr>
            <a:endParaRPr lang="en-GB" dirty="0"/>
          </a:p>
          <a:p>
            <a:pPr marL="396875" lvl="1" defTabSz="914363" eaLnBrk="1" fontAlgn="auto" hangingPunct="1">
              <a:spcAft>
                <a:spcPts val="0"/>
              </a:spcAft>
              <a:buFontTx/>
              <a:buBlip>
                <a:blip r:embed="rId5"/>
              </a:buBlip>
              <a:defRPr/>
            </a:pPr>
            <a:endParaRPr lang="en-GB" dirty="0" smtClean="0"/>
          </a:p>
          <a:p>
            <a:pPr marL="396875" lvl="1" defTabSz="914363" eaLnBrk="1" fontAlgn="auto" hangingPunct="1">
              <a:spcAft>
                <a:spcPts val="0"/>
              </a:spcAft>
              <a:buFontTx/>
              <a:buBlip>
                <a:blip r:embed="rId5"/>
              </a:buBlip>
              <a:defRPr/>
            </a:pPr>
            <a:r>
              <a:rPr lang="en-GB" dirty="0" smtClean="0"/>
              <a:t>Pathophysiologic mechanisms – </a:t>
            </a:r>
            <a:r>
              <a:rPr lang="en-GB" baseline="30000" dirty="0">
                <a:hlinkClick r:id="rId6" action="ppaction://hlinksldjump"/>
              </a:rPr>
              <a:t>An Evidence-Based Approach</a:t>
            </a:r>
            <a:r>
              <a:rPr lang="en-GB" baseline="30000" dirty="0" smtClean="0">
                <a:hlinkClick r:id="rId6" action="ppaction://hlinksldjump"/>
              </a:rPr>
              <a:t>…</a:t>
            </a:r>
            <a:endParaRPr lang="en-GB" dirty="0" smtClean="0"/>
          </a:p>
          <a:p>
            <a:pPr lvl="1" defTabSz="914363" eaLnBrk="1" fontAlgn="auto" hangingPunct="1">
              <a:spcAft>
                <a:spcPts val="0"/>
              </a:spcAft>
              <a:defRPr/>
            </a:pPr>
            <a:r>
              <a:rPr lang="en-GB" dirty="0" smtClean="0"/>
              <a:t>LOS dysfunction</a:t>
            </a:r>
          </a:p>
          <a:p>
            <a:pPr lvl="1" defTabSz="914363" eaLnBrk="1" fontAlgn="auto" hangingPunct="1">
              <a:spcAft>
                <a:spcPts val="0"/>
              </a:spcAft>
              <a:defRPr/>
            </a:pPr>
            <a:r>
              <a:rPr lang="en-GB" dirty="0" smtClean="0"/>
              <a:t>Prolonged oesophageal clearance</a:t>
            </a:r>
          </a:p>
          <a:p>
            <a:pPr lvl="1" defTabSz="914363" eaLnBrk="1" fontAlgn="auto" hangingPunct="1">
              <a:spcAft>
                <a:spcPts val="0"/>
              </a:spcAft>
              <a:defRPr/>
            </a:pPr>
            <a:r>
              <a:rPr lang="en-GB" dirty="0" smtClean="0"/>
              <a:t>Diminished saliva and impaired mucosal resistance</a:t>
            </a:r>
          </a:p>
          <a:p>
            <a:pPr lvl="1" defTabSz="914363" eaLnBrk="1" fontAlgn="auto" hangingPunct="1">
              <a:spcAft>
                <a:spcPts val="0"/>
              </a:spcAft>
              <a:defRPr/>
            </a:pPr>
            <a:r>
              <a:rPr lang="en-GB" dirty="0" smtClean="0"/>
              <a:t>Delayed </a:t>
            </a:r>
            <a:r>
              <a:rPr lang="en-GB" dirty="0"/>
              <a:t>gastric </a:t>
            </a:r>
            <a:r>
              <a:rPr lang="en-GB" dirty="0" smtClean="0"/>
              <a:t>emptying</a:t>
            </a:r>
          </a:p>
        </p:txBody>
      </p:sp>
      <p:pic>
        <p:nvPicPr>
          <p:cNvPr id="20483" name="Picture 2"/>
          <p:cNvPicPr>
            <a:picLocks noChangeAspect="1" noChangeArrowheads="1"/>
          </p:cNvPicPr>
          <p:nvPr/>
        </p:nvPicPr>
        <p:blipFill>
          <a:blip r:embed="rId7"/>
          <a:srcRect/>
          <a:stretch>
            <a:fillRect/>
          </a:stretch>
        </p:blipFill>
        <p:spPr bwMode="auto">
          <a:xfrm>
            <a:off x="6705600" y="44450"/>
            <a:ext cx="2400300" cy="1093788"/>
          </a:xfrm>
          <a:prstGeom prst="rect">
            <a:avLst/>
          </a:prstGeom>
          <a:noFill/>
          <a:ln w="9525">
            <a:noFill/>
            <a:miter lim="800000"/>
            <a:headEnd/>
            <a:tailEnd/>
          </a:ln>
        </p:spPr>
      </p:pic>
      <p:pic>
        <p:nvPicPr>
          <p:cNvPr id="20484" name="Picture 3"/>
          <p:cNvPicPr>
            <a:picLocks noChangeAspect="1" noChangeArrowheads="1"/>
          </p:cNvPicPr>
          <p:nvPr/>
        </p:nvPicPr>
        <p:blipFill>
          <a:blip r:embed="rId8"/>
          <a:srcRect/>
          <a:stretch>
            <a:fillRect/>
          </a:stretch>
        </p:blipFill>
        <p:spPr bwMode="auto">
          <a:xfrm>
            <a:off x="5340350" y="161925"/>
            <a:ext cx="1274763" cy="1274763"/>
          </a:xfrm>
          <a:prstGeom prst="rect">
            <a:avLst/>
          </a:prstGeom>
          <a:noFill/>
          <a:ln w="9525">
            <a:noFill/>
            <a:miter lim="800000"/>
            <a:headEnd/>
            <a:tailEnd/>
          </a:ln>
        </p:spPr>
      </p:pic>
      <p:pic>
        <p:nvPicPr>
          <p:cNvPr id="20485" name="Picture 4"/>
          <p:cNvPicPr>
            <a:picLocks noChangeAspect="1" noChangeArrowheads="1"/>
          </p:cNvPicPr>
          <p:nvPr/>
        </p:nvPicPr>
        <p:blipFill>
          <a:blip r:embed="rId9"/>
          <a:srcRect/>
          <a:stretch>
            <a:fillRect/>
          </a:stretch>
        </p:blipFill>
        <p:spPr bwMode="auto">
          <a:xfrm>
            <a:off x="7516813" y="1341438"/>
            <a:ext cx="1519237" cy="1008062"/>
          </a:xfrm>
          <a:prstGeom prst="rect">
            <a:avLst/>
          </a:prstGeom>
          <a:noFill/>
          <a:ln w="9525">
            <a:noFill/>
            <a:miter lim="800000"/>
            <a:headEnd/>
            <a:tailEnd/>
          </a:ln>
        </p:spPr>
      </p:pic>
      <p:pic>
        <p:nvPicPr>
          <p:cNvPr id="20486" name="Picture 5"/>
          <p:cNvPicPr>
            <a:picLocks noChangeAspect="1" noChangeArrowheads="1"/>
          </p:cNvPicPr>
          <p:nvPr/>
        </p:nvPicPr>
        <p:blipFill>
          <a:blip r:embed="rId10"/>
          <a:srcRect/>
          <a:stretch>
            <a:fillRect/>
          </a:stretch>
        </p:blipFill>
        <p:spPr bwMode="auto">
          <a:xfrm>
            <a:off x="6065838" y="1525588"/>
            <a:ext cx="1279525" cy="850900"/>
          </a:xfrm>
          <a:prstGeom prst="rect">
            <a:avLst/>
          </a:prstGeom>
          <a:noFill/>
          <a:ln w="9525">
            <a:noFill/>
            <a:miter lim="800000"/>
            <a:headEnd/>
            <a:tailEnd/>
          </a:ln>
        </p:spPr>
      </p:pic>
      <p:pic>
        <p:nvPicPr>
          <p:cNvPr id="20487" name="Picture 6"/>
          <p:cNvPicPr>
            <a:picLocks noChangeAspect="1" noChangeArrowheads="1"/>
          </p:cNvPicPr>
          <p:nvPr/>
        </p:nvPicPr>
        <p:blipFill>
          <a:blip r:embed="rId11"/>
          <a:srcRect/>
          <a:stretch>
            <a:fillRect/>
          </a:stretch>
        </p:blipFill>
        <p:spPr bwMode="auto">
          <a:xfrm>
            <a:off x="5972175" y="3054350"/>
            <a:ext cx="1879600" cy="1084263"/>
          </a:xfrm>
          <a:prstGeom prst="rect">
            <a:avLst/>
          </a:prstGeom>
          <a:noFill/>
          <a:ln w="9525">
            <a:noFill/>
            <a:miter lim="800000"/>
            <a:headEnd/>
            <a:tailEnd/>
          </a:ln>
        </p:spPr>
      </p:pic>
      <p:pic>
        <p:nvPicPr>
          <p:cNvPr id="20488" name="Picture 2"/>
          <p:cNvPicPr>
            <a:picLocks noChangeAspect="1" noChangeArrowheads="1"/>
          </p:cNvPicPr>
          <p:nvPr/>
        </p:nvPicPr>
        <p:blipFill>
          <a:blip r:embed="rId12"/>
          <a:srcRect/>
          <a:stretch>
            <a:fillRect/>
          </a:stretch>
        </p:blipFill>
        <p:spPr bwMode="auto">
          <a:xfrm>
            <a:off x="7959725" y="2843213"/>
            <a:ext cx="1060450" cy="1295400"/>
          </a:xfrm>
          <a:prstGeom prst="rect">
            <a:avLst/>
          </a:prstGeom>
          <a:noFill/>
          <a:ln w="9525">
            <a:noFill/>
            <a:miter lim="800000"/>
            <a:headEnd/>
            <a:tailEnd/>
          </a:ln>
        </p:spPr>
      </p:pic>
      <p:pic>
        <p:nvPicPr>
          <p:cNvPr id="20489" name="Picture 3"/>
          <p:cNvPicPr>
            <a:picLocks noChangeAspect="1" noChangeArrowheads="1"/>
          </p:cNvPicPr>
          <p:nvPr/>
        </p:nvPicPr>
        <p:blipFill>
          <a:blip r:embed="rId13"/>
          <a:srcRect l="8040" r="11523"/>
          <a:stretch>
            <a:fillRect/>
          </a:stretch>
        </p:blipFill>
        <p:spPr bwMode="auto">
          <a:xfrm>
            <a:off x="4575175" y="3054350"/>
            <a:ext cx="1309688" cy="1084263"/>
          </a:xfrm>
          <a:prstGeom prst="rect">
            <a:avLst/>
          </a:prstGeom>
          <a:noFill/>
          <a:ln w="9525">
            <a:noFill/>
            <a:miter lim="800000"/>
            <a:headEnd/>
            <a:tailEnd/>
          </a:ln>
        </p:spPr>
      </p:pic>
      <p:pic>
        <p:nvPicPr>
          <p:cNvPr id="20490" name="Picture 4"/>
          <p:cNvPicPr>
            <a:picLocks noChangeAspect="1" noChangeArrowheads="1"/>
          </p:cNvPicPr>
          <p:nvPr/>
        </p:nvPicPr>
        <p:blipFill>
          <a:blip r:embed="rId14"/>
          <a:srcRect/>
          <a:stretch>
            <a:fillRect/>
          </a:stretch>
        </p:blipFill>
        <p:spPr bwMode="auto">
          <a:xfrm>
            <a:off x="3422650" y="3068638"/>
            <a:ext cx="1071563" cy="1069975"/>
          </a:xfrm>
          <a:prstGeom prst="rect">
            <a:avLst/>
          </a:prstGeom>
          <a:noFill/>
          <a:ln w="9525">
            <a:noFill/>
            <a:miter lim="800000"/>
            <a:headEnd/>
            <a:tailEnd/>
          </a:ln>
        </p:spPr>
      </p:pic>
      <p:pic>
        <p:nvPicPr>
          <p:cNvPr id="20491" name="Picture 5"/>
          <p:cNvPicPr>
            <a:picLocks noChangeAspect="1" noChangeArrowheads="1"/>
          </p:cNvPicPr>
          <p:nvPr/>
        </p:nvPicPr>
        <p:blipFill>
          <a:blip r:embed="rId15"/>
          <a:srcRect/>
          <a:stretch>
            <a:fillRect/>
          </a:stretch>
        </p:blipFill>
        <p:spPr bwMode="auto">
          <a:xfrm>
            <a:off x="2244725" y="3068638"/>
            <a:ext cx="1069975" cy="1069975"/>
          </a:xfrm>
          <a:prstGeom prst="rect">
            <a:avLst/>
          </a:prstGeom>
          <a:noFill/>
          <a:ln w="9525">
            <a:noFill/>
            <a:miter lim="800000"/>
            <a:headEnd/>
            <a:tailEnd/>
          </a:ln>
        </p:spPr>
      </p:pic>
      <p:pic>
        <p:nvPicPr>
          <p:cNvPr id="20492" name="Picture 6"/>
          <p:cNvPicPr>
            <a:picLocks noChangeAspect="1" noChangeArrowheads="1"/>
          </p:cNvPicPr>
          <p:nvPr/>
        </p:nvPicPr>
        <p:blipFill>
          <a:blip r:embed="rId16"/>
          <a:srcRect/>
          <a:stretch>
            <a:fillRect/>
          </a:stretch>
        </p:blipFill>
        <p:spPr bwMode="auto">
          <a:xfrm>
            <a:off x="133350" y="3068638"/>
            <a:ext cx="862013" cy="1069975"/>
          </a:xfrm>
          <a:prstGeom prst="rect">
            <a:avLst/>
          </a:prstGeom>
          <a:noFill/>
          <a:ln w="9525">
            <a:noFill/>
            <a:miter lim="800000"/>
            <a:headEnd/>
            <a:tailEnd/>
          </a:ln>
        </p:spPr>
      </p:pic>
      <p:pic>
        <p:nvPicPr>
          <p:cNvPr id="20494" name="Picture 2" descr="http://www.medicine.ox.ac.uk/bandolier/band160/reflux2.jpg"/>
          <p:cNvPicPr>
            <a:picLocks noChangeAspect="1" noChangeArrowheads="1"/>
          </p:cNvPicPr>
          <p:nvPr/>
        </p:nvPicPr>
        <p:blipFill>
          <a:blip r:embed="rId17"/>
          <a:srcRect/>
          <a:stretch>
            <a:fillRect/>
          </a:stretch>
        </p:blipFill>
        <p:spPr bwMode="auto">
          <a:xfrm>
            <a:off x="3030538" y="631825"/>
            <a:ext cx="2249487" cy="1608138"/>
          </a:xfrm>
          <a:prstGeom prst="rect">
            <a:avLst/>
          </a:prstGeom>
          <a:noFill/>
          <a:ln w="9525">
            <a:noFill/>
            <a:miter lim="800000"/>
            <a:headEnd/>
            <a:tailEnd/>
          </a:ln>
        </p:spPr>
      </p:pic>
      <p:sp>
        <p:nvSpPr>
          <p:cNvPr id="20495" name="TextBox 2"/>
          <p:cNvSpPr txBox="1">
            <a:spLocks noChangeArrowheads="1"/>
          </p:cNvSpPr>
          <p:nvPr/>
        </p:nvSpPr>
        <p:spPr bwMode="auto">
          <a:xfrm>
            <a:off x="395288" y="6081713"/>
            <a:ext cx="4179887" cy="277812"/>
          </a:xfrm>
          <a:prstGeom prst="rect">
            <a:avLst/>
          </a:prstGeom>
          <a:noFill/>
          <a:ln w="9525">
            <a:noFill/>
            <a:miter lim="800000"/>
            <a:headEnd/>
            <a:tailEnd/>
          </a:ln>
        </p:spPr>
        <p:txBody>
          <a:bodyPr>
            <a:spAutoFit/>
          </a:bodyPr>
          <a:lstStyle/>
          <a:p>
            <a:r>
              <a:rPr lang="en-GB" sz="1200" dirty="0">
                <a:latin typeface="Calibri" pitchFamily="34" charset="0"/>
                <a:hlinkClick r:id="rId3" action="ppaction://hlinksldjump"/>
              </a:rPr>
              <a:t>http://www.medicine.ox.ac.uk/bandolier/band160/b160-3.html</a:t>
            </a:r>
            <a:endParaRPr lang="en-GB" sz="1200" dirty="0">
              <a:latin typeface="Calibri" pitchFamily="34" charset="0"/>
            </a:endParaRPr>
          </a:p>
        </p:txBody>
      </p:sp>
      <p:pic>
        <p:nvPicPr>
          <p:cNvPr id="20496" name="Picture 2"/>
          <p:cNvPicPr>
            <a:picLocks noChangeAspect="1" noChangeArrowheads="1"/>
          </p:cNvPicPr>
          <p:nvPr/>
        </p:nvPicPr>
        <p:blipFill>
          <a:blip r:embed="rId18"/>
          <a:srcRect/>
          <a:stretch>
            <a:fillRect/>
          </a:stretch>
        </p:blipFill>
        <p:spPr bwMode="auto">
          <a:xfrm>
            <a:off x="1042988" y="3068638"/>
            <a:ext cx="1154112" cy="1069975"/>
          </a:xfrm>
          <a:prstGeom prst="rect">
            <a:avLst/>
          </a:prstGeom>
          <a:noFill/>
          <a:ln w="9525">
            <a:noFill/>
            <a:miter lim="800000"/>
            <a:headEnd/>
            <a:tailEnd/>
          </a:ln>
        </p:spPr>
      </p:pic>
      <p:sp>
        <p:nvSpPr>
          <p:cNvPr id="5" name="PB"/>
          <p:cNvSpPr/>
          <p:nvPr/>
        </p:nvSpPr>
        <p:spPr bwMode="auto">
          <a:xfrm>
            <a:off x="0" y="6705600"/>
            <a:ext cx="1143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070" y="201637"/>
            <a:ext cx="7262860" cy="520037"/>
          </a:xfrm>
        </p:spPr>
        <p:txBody>
          <a:bodyPr>
            <a:normAutofit/>
          </a:bodyPr>
          <a:lstStyle/>
          <a:p>
            <a:pPr defTabSz="914363" eaLnBrk="1" fontAlgn="auto" hangingPunct="1">
              <a:spcAft>
                <a:spcPts val="0"/>
              </a:spcAft>
              <a:defRPr/>
            </a:pPr>
            <a:r>
              <a:rPr lang="en-GB" dirty="0" smtClean="0">
                <a:effectLst/>
              </a:rPr>
              <a:t>GORD Syndromes</a:t>
            </a:r>
            <a:endParaRPr lang="en-GB" dirty="0">
              <a:effectLst/>
            </a:endParaRPr>
          </a:p>
        </p:txBody>
      </p:sp>
      <p:sp>
        <p:nvSpPr>
          <p:cNvPr id="22530" name="Content Placeholder 2"/>
          <p:cNvSpPr>
            <a:spLocks noGrp="1"/>
          </p:cNvSpPr>
          <p:nvPr>
            <p:ph type="body" idx="2"/>
          </p:nvPr>
        </p:nvSpPr>
        <p:spPr>
          <a:xfrm>
            <a:off x="323528" y="764704"/>
            <a:ext cx="8382000" cy="3883025"/>
          </a:xfrm>
        </p:spPr>
        <p:txBody>
          <a:bodyPr/>
          <a:lstStyle/>
          <a:p>
            <a:pPr marL="280988" indent="-280988" eaLnBrk="1" hangingPunct="1">
              <a:buFontTx/>
              <a:buNone/>
            </a:pPr>
            <a:r>
              <a:rPr lang="en-GB" sz="1800" dirty="0" smtClean="0"/>
              <a:t>GORD Syndromes are divided as </a:t>
            </a:r>
          </a:p>
          <a:p>
            <a:pPr marL="280988" indent="-280988" eaLnBrk="1" hangingPunct="1"/>
            <a:r>
              <a:rPr lang="en-GB" sz="1800" dirty="0" smtClean="0"/>
              <a:t>Oesophageal </a:t>
            </a:r>
            <a:r>
              <a:rPr lang="en-GB" sz="1800" dirty="0"/>
              <a:t>syndromes</a:t>
            </a:r>
            <a:endParaRPr lang="en-GB" sz="1800" dirty="0" smtClean="0"/>
          </a:p>
          <a:p>
            <a:pPr marL="742950" lvl="1" indent="-285750" eaLnBrk="1" hangingPunct="1"/>
            <a:r>
              <a:rPr lang="en-GB" sz="1600" dirty="0" smtClean="0"/>
              <a:t>Symptomatic syndromes</a:t>
            </a:r>
          </a:p>
          <a:p>
            <a:pPr marL="1143000" lvl="2" indent="-228600" eaLnBrk="1" hangingPunct="1"/>
            <a:r>
              <a:rPr lang="en-GB" sz="1400" dirty="0" smtClean="0"/>
              <a:t>Typical Reflux Syndrome (troublesome heartburn and or regurgitation) and</a:t>
            </a:r>
          </a:p>
          <a:p>
            <a:pPr marL="1143000" lvl="2" indent="-228600" eaLnBrk="1" hangingPunct="1"/>
            <a:r>
              <a:rPr lang="en-GB" sz="1400" dirty="0" smtClean="0"/>
              <a:t>Reflux Chest Pain Syndrome</a:t>
            </a:r>
          </a:p>
          <a:p>
            <a:pPr marL="742950" lvl="1" indent="-285750" eaLnBrk="1" hangingPunct="1"/>
            <a:r>
              <a:rPr lang="en-GB" sz="1600" dirty="0" smtClean="0"/>
              <a:t>Syndromes with injury</a:t>
            </a:r>
          </a:p>
          <a:p>
            <a:pPr marL="1143000" lvl="2" indent="-228600" eaLnBrk="1" hangingPunct="1"/>
            <a:r>
              <a:rPr lang="en-GB" sz="1400" dirty="0" smtClean="0"/>
              <a:t>Reflux Oesophagitis</a:t>
            </a:r>
          </a:p>
          <a:p>
            <a:pPr marL="1143000" lvl="2" indent="-228600" eaLnBrk="1" hangingPunct="1"/>
            <a:r>
              <a:rPr lang="en-GB" sz="1400" dirty="0" smtClean="0"/>
              <a:t>Reflux Stricture</a:t>
            </a:r>
          </a:p>
          <a:p>
            <a:pPr marL="1143000" lvl="2" indent="-228600" eaLnBrk="1" hangingPunct="1"/>
            <a:r>
              <a:rPr lang="en-GB" sz="1400" dirty="0" smtClean="0"/>
              <a:t>Barrett’s Oesophagus and</a:t>
            </a:r>
          </a:p>
          <a:p>
            <a:pPr marL="1143000" lvl="2" indent="-228600" eaLnBrk="1" hangingPunct="1"/>
            <a:r>
              <a:rPr lang="en-GB" sz="1400" dirty="0" smtClean="0"/>
              <a:t>Oesophageal Adenocarcinoma</a:t>
            </a:r>
          </a:p>
          <a:p>
            <a:pPr marL="280988" indent="-280988" eaLnBrk="1" hangingPunct="1"/>
            <a:r>
              <a:rPr lang="en-GB" sz="1800" dirty="0" smtClean="0"/>
              <a:t>Extra oesophageal syndromes</a:t>
            </a:r>
          </a:p>
          <a:p>
            <a:pPr marL="742950" lvl="1" indent="-285750" eaLnBrk="1" hangingPunct="1"/>
            <a:r>
              <a:rPr lang="en-GB" sz="1600" dirty="0" smtClean="0"/>
              <a:t>Reflux associated cough</a:t>
            </a:r>
          </a:p>
          <a:p>
            <a:pPr marL="742950" lvl="1" indent="-285750" eaLnBrk="1" hangingPunct="1"/>
            <a:r>
              <a:rPr lang="en-GB" sz="1600" dirty="0" smtClean="0"/>
              <a:t>Laryngitis</a:t>
            </a:r>
          </a:p>
          <a:p>
            <a:pPr marL="742950" lvl="1" indent="-285750" eaLnBrk="1" hangingPunct="1"/>
            <a:r>
              <a:rPr lang="en-GB" sz="1600" dirty="0" smtClean="0"/>
              <a:t>Asthma and</a:t>
            </a:r>
          </a:p>
          <a:p>
            <a:pPr marL="742950" lvl="1" indent="-285750" eaLnBrk="1" hangingPunct="1"/>
            <a:r>
              <a:rPr lang="en-GB" sz="1600" dirty="0" smtClean="0"/>
              <a:t>Dental erosions</a:t>
            </a:r>
            <a:endParaRPr lang="en-GB" sz="2000" dirty="0" smtClean="0"/>
          </a:p>
        </p:txBody>
      </p:sp>
      <p:sp>
        <p:nvSpPr>
          <p:cNvPr id="22531" name="TextBox 9"/>
          <p:cNvSpPr txBox="1">
            <a:spLocks noChangeArrowheads="1"/>
          </p:cNvSpPr>
          <p:nvPr/>
        </p:nvSpPr>
        <p:spPr bwMode="auto">
          <a:xfrm>
            <a:off x="0" y="5734050"/>
            <a:ext cx="9144000" cy="257175"/>
          </a:xfrm>
          <a:prstGeom prst="rect">
            <a:avLst/>
          </a:prstGeom>
          <a:noFill/>
          <a:ln w="9525">
            <a:noFill/>
            <a:miter lim="800000"/>
            <a:headEnd/>
            <a:tailEnd/>
          </a:ln>
        </p:spPr>
        <p:txBody>
          <a:bodyPr>
            <a:spAutoFit/>
          </a:bodyPr>
          <a:lstStyle/>
          <a:p>
            <a:pPr marL="342900" indent="-342900">
              <a:lnSpc>
                <a:spcPct val="90000"/>
              </a:lnSpc>
              <a:spcBef>
                <a:spcPct val="20000"/>
              </a:spcBef>
              <a:buFont typeface="Calibri" pitchFamily="34" charset="0"/>
              <a:buNone/>
            </a:pPr>
            <a:r>
              <a:rPr lang="en-GB" sz="1200" dirty="0">
                <a:hlinkClick r:id="rId2" action="ppaction://hlinksldjump"/>
              </a:rPr>
              <a:t>Guideline for the Treatment of Gastroesophageal Reflux Disease in Adult: Toward Optimized Practice (TOP) Program, Alberta, 2009</a:t>
            </a:r>
            <a:endParaRPr lang="en-GB" sz="1200" dirty="0"/>
          </a:p>
        </p:txBody>
      </p:sp>
      <p:sp>
        <p:nvSpPr>
          <p:cNvPr id="4" name="PB"/>
          <p:cNvSpPr/>
          <p:nvPr/>
        </p:nvSpPr>
        <p:spPr bwMode="auto">
          <a:xfrm>
            <a:off x="0" y="6705600"/>
            <a:ext cx="1428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468313" y="167911"/>
            <a:ext cx="8229600" cy="467230"/>
          </a:xfrm>
        </p:spPr>
        <p:txBody>
          <a:bodyPr>
            <a:normAutofit/>
          </a:bodyPr>
          <a:lstStyle/>
          <a:p>
            <a:pPr defTabSz="914363" eaLnBrk="1" fontAlgn="auto" hangingPunct="1">
              <a:spcAft>
                <a:spcPts val="0"/>
              </a:spcAft>
              <a:defRPr/>
            </a:pPr>
            <a:r>
              <a:rPr lang="en-GB" dirty="0">
                <a:effectLst/>
              </a:rPr>
              <a:t>Signs and Symptoms</a:t>
            </a:r>
          </a:p>
        </p:txBody>
      </p:sp>
      <p:sp>
        <p:nvSpPr>
          <p:cNvPr id="18434" name="Text Placeholder 6"/>
          <p:cNvSpPr>
            <a:spLocks noGrp="1"/>
          </p:cNvSpPr>
          <p:nvPr>
            <p:ph type="body" idx="4294967295"/>
          </p:nvPr>
        </p:nvSpPr>
        <p:spPr>
          <a:xfrm>
            <a:off x="207963" y="1772464"/>
            <a:ext cx="4040187" cy="276999"/>
          </a:xfrm>
        </p:spPr>
        <p:txBody>
          <a:bodyPr rtlCol="0" anchor="b"/>
          <a:lstStyle/>
          <a:p>
            <a:pPr marL="0" indent="0" defTabSz="914363" eaLnBrk="1" fontAlgn="auto" hangingPunct="1">
              <a:spcBef>
                <a:spcPts val="0"/>
              </a:spcBef>
              <a:spcAft>
                <a:spcPts val="0"/>
              </a:spcAft>
              <a:buFontTx/>
              <a:buNone/>
              <a:defRPr/>
            </a:pPr>
            <a:r>
              <a:rPr lang="en-GB" sz="2000" b="1" dirty="0" smtClean="0">
                <a:solidFill>
                  <a:schemeClr val="tx2">
                    <a:lumMod val="75000"/>
                  </a:schemeClr>
                </a:solidFill>
              </a:rPr>
              <a:t>Oesophageal</a:t>
            </a:r>
          </a:p>
        </p:txBody>
      </p:sp>
      <p:sp>
        <p:nvSpPr>
          <p:cNvPr id="18435" name="Text Placeholder 7"/>
          <p:cNvSpPr>
            <a:spLocks noGrp="1"/>
          </p:cNvSpPr>
          <p:nvPr>
            <p:ph type="body" sz="half" idx="4294967295"/>
          </p:nvPr>
        </p:nvSpPr>
        <p:spPr>
          <a:xfrm>
            <a:off x="4645025" y="1783576"/>
            <a:ext cx="4041775" cy="276999"/>
          </a:xfrm>
        </p:spPr>
        <p:txBody>
          <a:bodyPr rtlCol="0" anchor="b"/>
          <a:lstStyle/>
          <a:p>
            <a:pPr marL="0" indent="0" defTabSz="914363" eaLnBrk="1" fontAlgn="auto" hangingPunct="1">
              <a:spcBef>
                <a:spcPts val="0"/>
              </a:spcBef>
              <a:spcAft>
                <a:spcPts val="0"/>
              </a:spcAft>
              <a:buFontTx/>
              <a:buNone/>
              <a:defRPr/>
            </a:pPr>
            <a:r>
              <a:rPr lang="en-GB" sz="2000" b="1" dirty="0" smtClean="0">
                <a:solidFill>
                  <a:schemeClr val="tx2">
                    <a:lumMod val="75000"/>
                  </a:schemeClr>
                </a:solidFill>
              </a:rPr>
              <a:t>Extra-oesophageal</a:t>
            </a:r>
          </a:p>
        </p:txBody>
      </p:sp>
      <p:sp>
        <p:nvSpPr>
          <p:cNvPr id="23556" name="Content Placeholder 2"/>
          <p:cNvSpPr>
            <a:spLocks noGrp="1"/>
          </p:cNvSpPr>
          <p:nvPr>
            <p:ph sz="quarter" idx="4294967295"/>
          </p:nvPr>
        </p:nvSpPr>
        <p:spPr>
          <a:xfrm>
            <a:off x="207963" y="2192338"/>
            <a:ext cx="4040187" cy="1468094"/>
          </a:xfrm>
        </p:spPr>
        <p:txBody>
          <a:bodyPr/>
          <a:lstStyle/>
          <a:p>
            <a:pPr marL="280988" indent="-280988" eaLnBrk="1" hangingPunct="1"/>
            <a:r>
              <a:rPr lang="en-GB" dirty="0" smtClean="0"/>
              <a:t>Heartburn</a:t>
            </a:r>
          </a:p>
          <a:p>
            <a:pPr marL="280988" indent="-280988" eaLnBrk="1" hangingPunct="1"/>
            <a:r>
              <a:rPr lang="en-GB" dirty="0" smtClean="0"/>
              <a:t>Chest pain</a:t>
            </a:r>
          </a:p>
          <a:p>
            <a:pPr marL="280988" indent="-280988" eaLnBrk="1" hangingPunct="1"/>
            <a:r>
              <a:rPr lang="en-GB" dirty="0" smtClean="0"/>
              <a:t>Globus hystericus</a:t>
            </a:r>
          </a:p>
          <a:p>
            <a:pPr marL="280988" indent="-280988" eaLnBrk="1" hangingPunct="1"/>
            <a:r>
              <a:rPr lang="en-GB" dirty="0" smtClean="0"/>
              <a:t>Water brash</a:t>
            </a:r>
          </a:p>
          <a:p>
            <a:pPr marL="280988" indent="-280988" eaLnBrk="1" hangingPunct="1"/>
            <a:r>
              <a:rPr lang="en-GB" dirty="0" smtClean="0"/>
              <a:t>Regurgitation (food/liquid)</a:t>
            </a:r>
          </a:p>
        </p:txBody>
      </p:sp>
      <p:sp>
        <p:nvSpPr>
          <p:cNvPr id="23557" name="Content Placeholder 8"/>
          <p:cNvSpPr>
            <a:spLocks noGrp="1"/>
          </p:cNvSpPr>
          <p:nvPr>
            <p:ph sz="quarter" idx="4294967295"/>
          </p:nvPr>
        </p:nvSpPr>
        <p:spPr>
          <a:xfrm>
            <a:off x="4645025" y="2205038"/>
            <a:ext cx="4041775" cy="1839912"/>
          </a:xfrm>
        </p:spPr>
        <p:txBody>
          <a:bodyPr/>
          <a:lstStyle/>
          <a:p>
            <a:pPr marL="295275" indent="-295275" eaLnBrk="1" hangingPunct="1"/>
            <a:r>
              <a:rPr lang="en-GB" dirty="0" smtClean="0"/>
              <a:t>Sore throat</a:t>
            </a:r>
          </a:p>
          <a:p>
            <a:pPr marL="295275" indent="-295275" eaLnBrk="1" hangingPunct="1"/>
            <a:r>
              <a:rPr lang="en-GB" dirty="0" smtClean="0"/>
              <a:t>Hoarseness</a:t>
            </a:r>
          </a:p>
          <a:p>
            <a:pPr marL="295275" indent="-295275" eaLnBrk="1" hangingPunct="1"/>
            <a:r>
              <a:rPr lang="en-GB" dirty="0" smtClean="0"/>
              <a:t>Frequent clearing of throat</a:t>
            </a:r>
          </a:p>
          <a:p>
            <a:pPr marL="295275" indent="-295275" eaLnBrk="1" hangingPunct="1"/>
            <a:r>
              <a:rPr lang="en-GB" dirty="0" smtClean="0"/>
              <a:t>Loss of dental enamel</a:t>
            </a:r>
          </a:p>
          <a:p>
            <a:pPr marL="295275" indent="-295275" eaLnBrk="1" hangingPunct="1"/>
            <a:r>
              <a:rPr lang="en-GB" dirty="0" smtClean="0"/>
              <a:t>Cough, Asthma</a:t>
            </a:r>
          </a:p>
          <a:p>
            <a:pPr marL="295275" indent="-295275" eaLnBrk="1" hangingPunct="1"/>
            <a:r>
              <a:rPr lang="en-GB" dirty="0" smtClean="0"/>
              <a:t>Aspiration pneumonia</a:t>
            </a:r>
          </a:p>
        </p:txBody>
      </p:sp>
      <p:sp>
        <p:nvSpPr>
          <p:cNvPr id="18438" name="TextBox 9"/>
          <p:cNvSpPr txBox="1">
            <a:spLocks noChangeArrowheads="1"/>
          </p:cNvSpPr>
          <p:nvPr/>
        </p:nvSpPr>
        <p:spPr bwMode="auto">
          <a:xfrm>
            <a:off x="250825" y="5732463"/>
            <a:ext cx="8667750" cy="457200"/>
          </a:xfrm>
          <a:prstGeom prst="rect">
            <a:avLst/>
          </a:prstGeom>
          <a:noFill/>
          <a:ln w="9525">
            <a:noFill/>
            <a:miter lim="800000"/>
            <a:headEnd/>
            <a:tailEnd/>
          </a:ln>
        </p:spPr>
        <p:txBody>
          <a:bodyPr>
            <a:spAutoFit/>
          </a:bodyPr>
          <a:lstStyle/>
          <a:p>
            <a:pPr fontAlgn="auto">
              <a:spcBef>
                <a:spcPts val="0"/>
              </a:spcBef>
              <a:spcAft>
                <a:spcPts val="0"/>
              </a:spcAft>
              <a:defRPr/>
            </a:pPr>
            <a:r>
              <a:rPr lang="en-GB" sz="1200" dirty="0">
                <a:solidFill>
                  <a:schemeClr val="tx1">
                    <a:lumMod val="95000"/>
                  </a:schemeClr>
                </a:solidFill>
                <a:latin typeface="Calibri Light" panose="020F0302020204030204" pitchFamily="34" charset="0"/>
                <a:hlinkClick r:id="rId2" action="ppaction://hlinksldjump"/>
              </a:rPr>
              <a:t>Williams DB, Schade RR. Gastroesophageal reflux disease. In: DiPiro et al. </a:t>
            </a:r>
            <a:r>
              <a:rPr lang="en-GB" sz="1200" i="1" dirty="0">
                <a:solidFill>
                  <a:schemeClr val="tx1">
                    <a:lumMod val="95000"/>
                  </a:schemeClr>
                </a:solidFill>
                <a:latin typeface="Calibri Light" panose="020F0302020204030204" pitchFamily="34" charset="0"/>
                <a:hlinkClick r:id="rId2" action="ppaction://hlinksldjump"/>
              </a:rPr>
              <a:t>Pharmacotherapy: A Pathophysiologic Approach.</a:t>
            </a:r>
            <a:r>
              <a:rPr lang="en-GB" sz="1200" dirty="0">
                <a:solidFill>
                  <a:schemeClr val="tx1">
                    <a:lumMod val="95000"/>
                  </a:schemeClr>
                </a:solidFill>
                <a:latin typeface="Calibri Light" panose="020F0302020204030204" pitchFamily="34" charset="0"/>
                <a:hlinkClick r:id="rId2" action="ppaction://hlinksldjump"/>
              </a:rPr>
              <a:t> 6th ed. New York, NY: McGraw-Hill; 2005: 613-628</a:t>
            </a:r>
            <a:endParaRPr lang="en-GB" sz="1200" dirty="0">
              <a:solidFill>
                <a:schemeClr val="tx1">
                  <a:lumMod val="95000"/>
                </a:schemeClr>
              </a:solidFill>
              <a:latin typeface="Calibri Light" panose="020F0302020204030204" pitchFamily="34" charset="0"/>
            </a:endParaRPr>
          </a:p>
        </p:txBody>
      </p:sp>
      <p:pic>
        <p:nvPicPr>
          <p:cNvPr id="23559" name="Picture 2"/>
          <p:cNvPicPr>
            <a:picLocks noChangeAspect="1" noChangeArrowheads="1"/>
          </p:cNvPicPr>
          <p:nvPr/>
        </p:nvPicPr>
        <p:blipFill>
          <a:blip r:embed="rId3"/>
          <a:srcRect/>
          <a:stretch>
            <a:fillRect/>
          </a:stretch>
        </p:blipFill>
        <p:spPr bwMode="auto">
          <a:xfrm>
            <a:off x="7151688" y="4292600"/>
            <a:ext cx="1733550" cy="1120775"/>
          </a:xfrm>
          <a:prstGeom prst="rect">
            <a:avLst/>
          </a:prstGeom>
          <a:noFill/>
          <a:ln w="9525">
            <a:noFill/>
            <a:miter lim="800000"/>
            <a:headEnd/>
            <a:tailEnd/>
          </a:ln>
        </p:spPr>
      </p:pic>
      <p:pic>
        <p:nvPicPr>
          <p:cNvPr id="23560" name="Picture 3"/>
          <p:cNvPicPr>
            <a:picLocks noChangeAspect="1" noChangeArrowheads="1"/>
          </p:cNvPicPr>
          <p:nvPr/>
        </p:nvPicPr>
        <p:blipFill>
          <a:blip r:embed="rId4"/>
          <a:srcRect/>
          <a:stretch>
            <a:fillRect/>
          </a:stretch>
        </p:blipFill>
        <p:spPr bwMode="auto">
          <a:xfrm>
            <a:off x="3151188" y="4054475"/>
            <a:ext cx="1385887" cy="1384300"/>
          </a:xfrm>
          <a:prstGeom prst="rect">
            <a:avLst/>
          </a:prstGeom>
          <a:noFill/>
          <a:ln w="9525">
            <a:noFill/>
            <a:miter lim="800000"/>
            <a:headEnd/>
            <a:tailEnd/>
          </a:ln>
        </p:spPr>
      </p:pic>
      <p:pic>
        <p:nvPicPr>
          <p:cNvPr id="23561" name="Picture 4"/>
          <p:cNvPicPr>
            <a:picLocks noChangeAspect="1" noChangeArrowheads="1"/>
          </p:cNvPicPr>
          <p:nvPr/>
        </p:nvPicPr>
        <p:blipFill>
          <a:blip r:embed="rId5"/>
          <a:srcRect/>
          <a:stretch>
            <a:fillRect/>
          </a:stretch>
        </p:blipFill>
        <p:spPr bwMode="auto">
          <a:xfrm>
            <a:off x="2384425" y="635000"/>
            <a:ext cx="1284288" cy="1274763"/>
          </a:xfrm>
          <a:prstGeom prst="rect">
            <a:avLst/>
          </a:prstGeom>
          <a:noFill/>
          <a:ln w="9525">
            <a:noFill/>
            <a:miter lim="800000"/>
            <a:headEnd/>
            <a:tailEnd/>
          </a:ln>
        </p:spPr>
      </p:pic>
      <p:pic>
        <p:nvPicPr>
          <p:cNvPr id="23562" name="Picture 5"/>
          <p:cNvPicPr>
            <a:picLocks noChangeAspect="1" noChangeArrowheads="1"/>
          </p:cNvPicPr>
          <p:nvPr/>
        </p:nvPicPr>
        <p:blipFill>
          <a:blip r:embed="rId6"/>
          <a:srcRect/>
          <a:stretch>
            <a:fillRect/>
          </a:stretch>
        </p:blipFill>
        <p:spPr bwMode="auto">
          <a:xfrm>
            <a:off x="468313" y="620713"/>
            <a:ext cx="1120775" cy="1101725"/>
          </a:xfrm>
          <a:prstGeom prst="rect">
            <a:avLst/>
          </a:prstGeom>
          <a:noFill/>
          <a:ln w="9525">
            <a:noFill/>
            <a:miter lim="800000"/>
            <a:headEnd/>
            <a:tailEnd/>
          </a:ln>
        </p:spPr>
      </p:pic>
      <p:pic>
        <p:nvPicPr>
          <p:cNvPr id="23563" name="Picture 6"/>
          <p:cNvPicPr>
            <a:picLocks noChangeAspect="1" noChangeArrowheads="1"/>
          </p:cNvPicPr>
          <p:nvPr/>
        </p:nvPicPr>
        <p:blipFill>
          <a:blip r:embed="rId7"/>
          <a:srcRect/>
          <a:stretch>
            <a:fillRect/>
          </a:stretch>
        </p:blipFill>
        <p:spPr bwMode="auto">
          <a:xfrm>
            <a:off x="323850" y="4005263"/>
            <a:ext cx="2060575" cy="1587500"/>
          </a:xfrm>
          <a:prstGeom prst="rect">
            <a:avLst/>
          </a:prstGeom>
          <a:noFill/>
          <a:ln w="9525">
            <a:noFill/>
            <a:miter lim="800000"/>
            <a:headEnd/>
            <a:tailEnd/>
          </a:ln>
        </p:spPr>
      </p:pic>
      <p:pic>
        <p:nvPicPr>
          <p:cNvPr id="23564" name="Picture 7"/>
          <p:cNvPicPr>
            <a:picLocks noChangeAspect="1" noChangeArrowheads="1"/>
          </p:cNvPicPr>
          <p:nvPr/>
        </p:nvPicPr>
        <p:blipFill>
          <a:blip r:embed="rId8"/>
          <a:srcRect/>
          <a:stretch>
            <a:fillRect/>
          </a:stretch>
        </p:blipFill>
        <p:spPr bwMode="auto">
          <a:xfrm>
            <a:off x="7820025" y="2349500"/>
            <a:ext cx="1060450" cy="1587500"/>
          </a:xfrm>
          <a:prstGeom prst="rect">
            <a:avLst/>
          </a:prstGeom>
          <a:noFill/>
          <a:ln w="9525">
            <a:noFill/>
            <a:miter lim="800000"/>
            <a:headEnd/>
            <a:tailEnd/>
          </a:ln>
        </p:spPr>
      </p:pic>
      <p:pic>
        <p:nvPicPr>
          <p:cNvPr id="23565" name="Picture 8"/>
          <p:cNvPicPr>
            <a:picLocks noChangeAspect="1" noChangeArrowheads="1"/>
          </p:cNvPicPr>
          <p:nvPr/>
        </p:nvPicPr>
        <p:blipFill>
          <a:blip r:embed="rId9"/>
          <a:srcRect/>
          <a:stretch>
            <a:fillRect/>
          </a:stretch>
        </p:blipFill>
        <p:spPr bwMode="auto">
          <a:xfrm>
            <a:off x="7820025" y="1484313"/>
            <a:ext cx="1081088" cy="708025"/>
          </a:xfrm>
          <a:prstGeom prst="rect">
            <a:avLst/>
          </a:prstGeom>
          <a:noFill/>
          <a:ln w="9525">
            <a:noFill/>
            <a:miter lim="800000"/>
            <a:headEnd/>
            <a:tailEnd/>
          </a:ln>
        </p:spPr>
      </p:pic>
      <p:pic>
        <p:nvPicPr>
          <p:cNvPr id="23566" name="Picture 9"/>
          <p:cNvPicPr>
            <a:picLocks noChangeAspect="1" noChangeArrowheads="1"/>
          </p:cNvPicPr>
          <p:nvPr/>
        </p:nvPicPr>
        <p:blipFill>
          <a:blip r:embed="rId10"/>
          <a:srcRect/>
          <a:stretch>
            <a:fillRect/>
          </a:stretch>
        </p:blipFill>
        <p:spPr bwMode="auto">
          <a:xfrm>
            <a:off x="7902575" y="274638"/>
            <a:ext cx="998538" cy="998537"/>
          </a:xfrm>
          <a:prstGeom prst="rect">
            <a:avLst/>
          </a:prstGeom>
          <a:noFill/>
          <a:ln w="9525">
            <a:noFill/>
            <a:miter lim="800000"/>
            <a:headEnd/>
            <a:tailEnd/>
          </a:ln>
        </p:spPr>
      </p:pic>
      <p:sp>
        <p:nvSpPr>
          <p:cNvPr id="5" name="PB"/>
          <p:cNvSpPr/>
          <p:nvPr/>
        </p:nvSpPr>
        <p:spPr bwMode="auto">
          <a:xfrm>
            <a:off x="0" y="6705600"/>
            <a:ext cx="1714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1"/>
            <a:ext cx="8229600" cy="504056"/>
          </a:xfrm>
        </p:spPr>
        <p:txBody>
          <a:bodyPr>
            <a:normAutofit/>
          </a:bodyPr>
          <a:lstStyle/>
          <a:p>
            <a:pPr defTabSz="914363" eaLnBrk="1" fontAlgn="auto" hangingPunct="1">
              <a:spcAft>
                <a:spcPts val="0"/>
              </a:spcAft>
              <a:defRPr/>
            </a:pPr>
            <a:r>
              <a:rPr lang="en-GB" dirty="0">
                <a:effectLst/>
              </a:rPr>
              <a:t>GORD </a:t>
            </a:r>
            <a:r>
              <a:rPr lang="en-GB" dirty="0" smtClean="0">
                <a:effectLst/>
              </a:rPr>
              <a:t>- Alarm </a:t>
            </a:r>
            <a:r>
              <a:rPr lang="en-GB" dirty="0">
                <a:effectLst/>
              </a:rPr>
              <a:t>Features</a:t>
            </a:r>
          </a:p>
        </p:txBody>
      </p:sp>
      <p:sp>
        <p:nvSpPr>
          <p:cNvPr id="19458" name="Text Placeholder 4"/>
          <p:cNvSpPr>
            <a:spLocks noGrp="1"/>
          </p:cNvSpPr>
          <p:nvPr>
            <p:ph type="body" idx="1"/>
          </p:nvPr>
        </p:nvSpPr>
        <p:spPr>
          <a:xfrm>
            <a:off x="342900" y="906463"/>
            <a:ext cx="4040188" cy="249237"/>
          </a:xfrm>
        </p:spPr>
        <p:txBody>
          <a:bodyPr rtlCol="0"/>
          <a:lstStyle/>
          <a:p>
            <a:pPr defTabSz="914363" eaLnBrk="1" fontAlgn="auto" hangingPunct="1">
              <a:spcAft>
                <a:spcPts val="0"/>
              </a:spcAft>
              <a:defRPr/>
            </a:pPr>
            <a:r>
              <a:rPr lang="en-GB" sz="1800" dirty="0" smtClean="0">
                <a:solidFill>
                  <a:schemeClr val="tx2">
                    <a:lumMod val="75000"/>
                  </a:schemeClr>
                </a:solidFill>
              </a:rPr>
              <a:t>Indications for </a:t>
            </a:r>
            <a:r>
              <a:rPr lang="en-GB" sz="1800" dirty="0">
                <a:solidFill>
                  <a:schemeClr val="tx2">
                    <a:lumMod val="75000"/>
                  </a:schemeClr>
                </a:solidFill>
              </a:rPr>
              <a:t>f</a:t>
            </a:r>
            <a:r>
              <a:rPr lang="en-GB" sz="1800" dirty="0" smtClean="0">
                <a:solidFill>
                  <a:schemeClr val="tx2">
                    <a:lumMod val="75000"/>
                  </a:schemeClr>
                </a:solidFill>
              </a:rPr>
              <a:t>urther </a:t>
            </a:r>
            <a:r>
              <a:rPr lang="en-GB" sz="1800" dirty="0">
                <a:solidFill>
                  <a:schemeClr val="tx2">
                    <a:lumMod val="75000"/>
                  </a:schemeClr>
                </a:solidFill>
              </a:rPr>
              <a:t>i</a:t>
            </a:r>
            <a:r>
              <a:rPr lang="en-GB" sz="1800" dirty="0" smtClean="0">
                <a:solidFill>
                  <a:schemeClr val="tx2">
                    <a:lumMod val="75000"/>
                  </a:schemeClr>
                </a:solidFill>
              </a:rPr>
              <a:t>nvestigation</a:t>
            </a:r>
          </a:p>
        </p:txBody>
      </p:sp>
      <p:sp>
        <p:nvSpPr>
          <p:cNvPr id="19459" name="Text Placeholder 5"/>
          <p:cNvSpPr>
            <a:spLocks noGrp="1"/>
          </p:cNvSpPr>
          <p:nvPr>
            <p:ph type="body" sz="half" idx="3"/>
          </p:nvPr>
        </p:nvSpPr>
        <p:spPr>
          <a:xfrm>
            <a:off x="4530725" y="906463"/>
            <a:ext cx="4041775" cy="249237"/>
          </a:xfrm>
        </p:spPr>
        <p:txBody>
          <a:bodyPr rtlCol="0"/>
          <a:lstStyle/>
          <a:p>
            <a:pPr defTabSz="914363" eaLnBrk="1" fontAlgn="auto" hangingPunct="1">
              <a:spcAft>
                <a:spcPts val="0"/>
              </a:spcAft>
              <a:defRPr/>
            </a:pPr>
            <a:r>
              <a:rPr lang="en-GB" sz="1800" dirty="0" smtClean="0">
                <a:solidFill>
                  <a:schemeClr val="tx2">
                    <a:lumMod val="75000"/>
                  </a:schemeClr>
                </a:solidFill>
              </a:rPr>
              <a:t>Other indications for further </a:t>
            </a:r>
            <a:r>
              <a:rPr lang="en-GB" sz="1800" dirty="0">
                <a:solidFill>
                  <a:schemeClr val="tx2">
                    <a:lumMod val="75000"/>
                  </a:schemeClr>
                </a:solidFill>
              </a:rPr>
              <a:t>i</a:t>
            </a:r>
            <a:r>
              <a:rPr lang="en-GB" sz="1800" dirty="0" smtClean="0">
                <a:solidFill>
                  <a:schemeClr val="tx2">
                    <a:lumMod val="75000"/>
                  </a:schemeClr>
                </a:solidFill>
              </a:rPr>
              <a:t>nvestigation</a:t>
            </a:r>
          </a:p>
        </p:txBody>
      </p:sp>
      <p:sp>
        <p:nvSpPr>
          <p:cNvPr id="24580" name="Content Placeholder 2"/>
          <p:cNvSpPr>
            <a:spLocks noGrp="1"/>
          </p:cNvSpPr>
          <p:nvPr>
            <p:ph sz="quarter" idx="2"/>
          </p:nvPr>
        </p:nvSpPr>
        <p:spPr>
          <a:xfrm>
            <a:off x="323850" y="1341438"/>
            <a:ext cx="4040188" cy="1304925"/>
          </a:xfrm>
        </p:spPr>
        <p:txBody>
          <a:bodyPr/>
          <a:lstStyle/>
          <a:p>
            <a:pPr marL="280988" indent="-280988" eaLnBrk="1" hangingPunct="1"/>
            <a:r>
              <a:rPr lang="en-GB" sz="1600" dirty="0" smtClean="0"/>
              <a:t>Dysphagia (solid food, progressive)</a:t>
            </a:r>
          </a:p>
          <a:p>
            <a:pPr marL="280988" indent="-280988" eaLnBrk="1" hangingPunct="1"/>
            <a:r>
              <a:rPr lang="en-GB" sz="1600" dirty="0" smtClean="0"/>
              <a:t>Odynophagia</a:t>
            </a:r>
          </a:p>
          <a:p>
            <a:pPr marL="280988" indent="-280988" eaLnBrk="1" hangingPunct="1"/>
            <a:r>
              <a:rPr lang="en-GB" sz="1600" dirty="0" smtClean="0"/>
              <a:t>GI bleeding/anaemia</a:t>
            </a:r>
          </a:p>
          <a:p>
            <a:pPr marL="280988" indent="-280988" eaLnBrk="1" hangingPunct="1"/>
            <a:r>
              <a:rPr lang="en-GB" sz="1600" dirty="0" smtClean="0"/>
              <a:t>Weight loss</a:t>
            </a:r>
          </a:p>
          <a:p>
            <a:pPr marL="280988" indent="-280988" eaLnBrk="1" hangingPunct="1"/>
            <a:r>
              <a:rPr lang="en-GB" sz="1600" dirty="0" smtClean="0"/>
              <a:t>Persistent vomiting</a:t>
            </a:r>
          </a:p>
        </p:txBody>
      </p:sp>
      <p:sp>
        <p:nvSpPr>
          <p:cNvPr id="24581" name="Content Placeholder 3"/>
          <p:cNvSpPr>
            <a:spLocks noGrp="1"/>
          </p:cNvSpPr>
          <p:nvPr>
            <p:ph sz="quarter" idx="4"/>
          </p:nvPr>
        </p:nvSpPr>
        <p:spPr>
          <a:xfrm>
            <a:off x="4535488" y="1341438"/>
            <a:ext cx="4429125" cy="1698625"/>
          </a:xfrm>
        </p:spPr>
        <p:txBody>
          <a:bodyPr/>
          <a:lstStyle/>
          <a:p>
            <a:pPr marL="295275" indent="-295275" eaLnBrk="1" hangingPunct="1"/>
            <a:r>
              <a:rPr lang="en-GB" sz="1600" dirty="0" smtClean="0"/>
              <a:t>GORD symptoms that could be cardiac in origin.</a:t>
            </a:r>
          </a:p>
          <a:p>
            <a:pPr marL="295275" indent="-295275" eaLnBrk="1" hangingPunct="1"/>
            <a:r>
              <a:rPr lang="en-GB" sz="1600" dirty="0" smtClean="0"/>
              <a:t>Respiratory symptoms secondary to reflux</a:t>
            </a:r>
          </a:p>
          <a:p>
            <a:pPr marL="295275" indent="-295275" eaLnBrk="1" hangingPunct="1"/>
            <a:r>
              <a:rPr lang="en-GB" sz="1600" dirty="0" smtClean="0"/>
              <a:t>Consider if failure to respond to 8 weeks of medical therapy (some may take 16 weeks to respond)</a:t>
            </a:r>
          </a:p>
          <a:p>
            <a:pPr marL="295275" indent="-295275" eaLnBrk="1" hangingPunct="1"/>
            <a:endParaRPr lang="en-GB" sz="1600" dirty="0" smtClean="0"/>
          </a:p>
        </p:txBody>
      </p:sp>
      <p:sp>
        <p:nvSpPr>
          <p:cNvPr id="24582" name="TextBox 6"/>
          <p:cNvSpPr txBox="1">
            <a:spLocks noChangeArrowheads="1"/>
          </p:cNvSpPr>
          <p:nvPr/>
        </p:nvSpPr>
        <p:spPr bwMode="auto">
          <a:xfrm>
            <a:off x="323850" y="5445125"/>
            <a:ext cx="8640763" cy="457200"/>
          </a:xfrm>
          <a:prstGeom prst="rect">
            <a:avLst/>
          </a:prstGeom>
          <a:noFill/>
          <a:ln w="9525">
            <a:noFill/>
            <a:miter lim="800000"/>
            <a:headEnd/>
            <a:tailEnd/>
          </a:ln>
        </p:spPr>
        <p:txBody>
          <a:bodyPr>
            <a:spAutoFit/>
          </a:bodyPr>
          <a:lstStyle/>
          <a:p>
            <a:r>
              <a:rPr lang="en-GB" sz="1200" dirty="0">
                <a:solidFill>
                  <a:schemeClr val="accent1"/>
                </a:solidFill>
                <a:latin typeface="Calibri Light"/>
                <a:hlinkClick r:id="rId2" action="ppaction://hlinksldjump"/>
              </a:rPr>
              <a:t>Armstrong D, Marshall J, Chiba N, et al. Canadian Consensus Conference on the 1. Management of Gastroesophageal Reflux Disease in Adults: Update 2004. Canadian Journal of Gastroenterology, Jan 2005; 19(1).</a:t>
            </a:r>
            <a:endParaRPr lang="en-GB" sz="1200" dirty="0">
              <a:solidFill>
                <a:schemeClr val="accent1"/>
              </a:solidFill>
              <a:latin typeface="Calibri Light"/>
            </a:endParaRPr>
          </a:p>
        </p:txBody>
      </p:sp>
      <p:pic>
        <p:nvPicPr>
          <p:cNvPr id="24584" name="Picture 2"/>
          <p:cNvPicPr>
            <a:picLocks noChangeAspect="1" noChangeArrowheads="1"/>
          </p:cNvPicPr>
          <p:nvPr/>
        </p:nvPicPr>
        <p:blipFill>
          <a:blip r:embed="rId3"/>
          <a:srcRect/>
          <a:stretch>
            <a:fillRect/>
          </a:stretch>
        </p:blipFill>
        <p:spPr bwMode="auto">
          <a:xfrm>
            <a:off x="5795963" y="3333750"/>
            <a:ext cx="1152525" cy="1595438"/>
          </a:xfrm>
          <a:prstGeom prst="rect">
            <a:avLst/>
          </a:prstGeom>
          <a:noFill/>
          <a:ln w="9525">
            <a:noFill/>
            <a:miter lim="800000"/>
            <a:headEnd/>
            <a:tailEnd/>
          </a:ln>
        </p:spPr>
      </p:pic>
      <p:pic>
        <p:nvPicPr>
          <p:cNvPr id="24585" name="Picture 3"/>
          <p:cNvPicPr>
            <a:picLocks noChangeAspect="1" noChangeArrowheads="1"/>
          </p:cNvPicPr>
          <p:nvPr/>
        </p:nvPicPr>
        <p:blipFill>
          <a:blip r:embed="rId4"/>
          <a:srcRect/>
          <a:stretch>
            <a:fillRect/>
          </a:stretch>
        </p:blipFill>
        <p:spPr bwMode="auto">
          <a:xfrm>
            <a:off x="7305675" y="3333750"/>
            <a:ext cx="1444625" cy="1600200"/>
          </a:xfrm>
          <a:prstGeom prst="rect">
            <a:avLst/>
          </a:prstGeom>
          <a:noFill/>
          <a:ln w="9525">
            <a:noFill/>
            <a:miter lim="800000"/>
            <a:headEnd/>
            <a:tailEnd/>
          </a:ln>
        </p:spPr>
      </p:pic>
      <p:sp>
        <p:nvSpPr>
          <p:cNvPr id="6" name="PB"/>
          <p:cNvSpPr/>
          <p:nvPr/>
        </p:nvSpPr>
        <p:spPr bwMode="auto">
          <a:xfrm>
            <a:off x="0" y="6705600"/>
            <a:ext cx="2000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6632"/>
            <a:ext cx="8382000" cy="443198"/>
          </a:xfrm>
        </p:spPr>
        <p:txBody>
          <a:bodyPr>
            <a:normAutofit/>
          </a:bodyPr>
          <a:lstStyle/>
          <a:p>
            <a:pPr defTabSz="914363" eaLnBrk="1" fontAlgn="auto" hangingPunct="1">
              <a:spcAft>
                <a:spcPts val="0"/>
              </a:spcAft>
              <a:defRPr/>
            </a:pPr>
            <a:r>
              <a:rPr lang="en-GB" dirty="0">
                <a:effectLst/>
              </a:rPr>
              <a:t>GORD / GERD Diagnosis</a:t>
            </a:r>
          </a:p>
        </p:txBody>
      </p:sp>
      <p:sp>
        <p:nvSpPr>
          <p:cNvPr id="25602" name="Content Placeholder 4"/>
          <p:cNvSpPr>
            <a:spLocks noGrp="1"/>
          </p:cNvSpPr>
          <p:nvPr>
            <p:ph type="body" sz="quarter" idx="10"/>
          </p:nvPr>
        </p:nvSpPr>
        <p:spPr>
          <a:xfrm>
            <a:off x="323850" y="836613"/>
            <a:ext cx="8382000" cy="3451225"/>
          </a:xfrm>
        </p:spPr>
        <p:txBody>
          <a:bodyPr/>
          <a:lstStyle/>
          <a:p>
            <a:pPr marL="396875" lvl="1" eaLnBrk="1" hangingPunct="1">
              <a:buFontTx/>
              <a:buBlip>
                <a:blip r:embed="rId2"/>
              </a:buBlip>
            </a:pPr>
            <a:r>
              <a:rPr lang="en-GB" sz="1400" dirty="0" smtClean="0"/>
              <a:t>PPI response test </a:t>
            </a:r>
            <a:r>
              <a:rPr lang="en-GB" baseline="30000" dirty="0" smtClean="0">
                <a:hlinkClick r:id="rId3" action="ppaction://hlinksldjump"/>
              </a:rPr>
              <a:t>Omeprazole Test</a:t>
            </a:r>
            <a:endParaRPr lang="en-GB" baseline="30000" dirty="0" smtClean="0"/>
          </a:p>
          <a:p>
            <a:pPr marL="396875" lvl="1" eaLnBrk="1" hangingPunct="1">
              <a:buFontTx/>
              <a:buBlip>
                <a:blip r:embed="rId2"/>
              </a:buBlip>
            </a:pPr>
            <a:endParaRPr lang="en-GB" dirty="0" smtClean="0"/>
          </a:p>
          <a:p>
            <a:pPr marL="396875" lvl="1" eaLnBrk="1" hangingPunct="1">
              <a:buFontTx/>
              <a:buBlip>
                <a:blip r:embed="rId2"/>
              </a:buBlip>
            </a:pPr>
            <a:r>
              <a:rPr lang="en-GB" sz="1400" dirty="0" smtClean="0"/>
              <a:t>Investigations: </a:t>
            </a:r>
            <a:r>
              <a:rPr lang="en-GB" baseline="30000" dirty="0" smtClean="0">
                <a:solidFill>
                  <a:srgbClr val="FFFFFF"/>
                </a:solidFill>
                <a:hlinkClick r:id="rId4" action="ppaction://hlinksldjump"/>
              </a:rPr>
              <a:t>An Evidence-Based Approach…</a:t>
            </a:r>
            <a:endParaRPr lang="en-GB" baseline="30000" dirty="0" smtClean="0">
              <a:solidFill>
                <a:srgbClr val="FFFFFF"/>
              </a:solidFill>
            </a:endParaRPr>
          </a:p>
          <a:p>
            <a:pPr marL="1143000" lvl="2" indent="-228600" eaLnBrk="1" hangingPunct="1">
              <a:buFontTx/>
              <a:buBlip>
                <a:blip r:embed="rId2"/>
              </a:buBlip>
            </a:pPr>
            <a:r>
              <a:rPr lang="en-GB" sz="1200" dirty="0" smtClean="0"/>
              <a:t>OGD</a:t>
            </a:r>
          </a:p>
          <a:p>
            <a:pPr marL="1143000" lvl="2" indent="-228600" eaLnBrk="1" hangingPunct="1">
              <a:buFontTx/>
              <a:buBlip>
                <a:blip r:embed="rId2"/>
              </a:buBlip>
            </a:pPr>
            <a:r>
              <a:rPr lang="en-GB" sz="1200" dirty="0" smtClean="0"/>
              <a:t>pH and Manometry</a:t>
            </a:r>
            <a:endParaRPr lang="en-GB" baseline="30000" dirty="0" smtClean="0">
              <a:solidFill>
                <a:srgbClr val="FFFFFF"/>
              </a:solidFill>
            </a:endParaRPr>
          </a:p>
          <a:p>
            <a:pPr marL="1143000" lvl="2" indent="-228600" eaLnBrk="1" hangingPunct="1">
              <a:buFontTx/>
              <a:buBlip>
                <a:blip r:embed="rId2"/>
              </a:buBlip>
            </a:pPr>
            <a:r>
              <a:rPr lang="en-GB" sz="1200" dirty="0" smtClean="0"/>
              <a:t>Barium swallow</a:t>
            </a:r>
          </a:p>
          <a:p>
            <a:pPr marL="1143000" lvl="2" indent="-228600" eaLnBrk="1" hangingPunct="1">
              <a:buFontTx/>
              <a:buBlip>
                <a:blip r:embed="rId2"/>
              </a:buBlip>
            </a:pPr>
            <a:r>
              <a:rPr lang="en-GB" sz="1200" dirty="0" smtClean="0"/>
              <a:t>CT abdomen</a:t>
            </a:r>
          </a:p>
          <a:p>
            <a:pPr marL="1143000" lvl="2" indent="-228600" eaLnBrk="1" hangingPunct="1">
              <a:buFontTx/>
              <a:buBlip>
                <a:blip r:embed="rId2"/>
              </a:buBlip>
            </a:pPr>
            <a:r>
              <a:rPr lang="en-GB" sz="1200" dirty="0" smtClean="0"/>
              <a:t>Gastric emptying</a:t>
            </a:r>
          </a:p>
          <a:p>
            <a:pPr marL="396875" lvl="1" eaLnBrk="1" hangingPunct="1">
              <a:buFontTx/>
              <a:buBlip>
                <a:blip r:embed="rId2"/>
              </a:buBlip>
            </a:pPr>
            <a:endParaRPr lang="en-GB" sz="1400" dirty="0" smtClean="0"/>
          </a:p>
          <a:p>
            <a:pPr marL="396875" lvl="1" eaLnBrk="1" hangingPunct="1">
              <a:buFontTx/>
              <a:buBlip>
                <a:blip r:embed="rId2"/>
              </a:buBlip>
            </a:pPr>
            <a:r>
              <a:rPr lang="en-GB" sz="1400" dirty="0" smtClean="0"/>
              <a:t>Diagnosis can be confirmed if at least 1 of the following conditions exists (Grade A):</a:t>
            </a:r>
            <a:r>
              <a:rPr lang="en-GB" sz="1200" dirty="0" smtClean="0"/>
              <a:t> </a:t>
            </a:r>
            <a:r>
              <a:rPr lang="en-GB" baseline="30000" dirty="0" smtClean="0">
                <a:hlinkClick r:id="rId4" action="ppaction://hlinksldjump"/>
              </a:rPr>
              <a:t>Guidelines for Surgical</a:t>
            </a:r>
            <a:r>
              <a:rPr lang="en-GB" baseline="30000" dirty="0" smtClean="0"/>
              <a:t>…</a:t>
            </a:r>
          </a:p>
          <a:p>
            <a:pPr marL="1143000" lvl="2" indent="-228600" eaLnBrk="1" hangingPunct="1"/>
            <a:r>
              <a:rPr lang="en-GB" sz="1200" dirty="0" smtClean="0"/>
              <a:t>a mucosal break seen on endoscopy in a patient with typical symptoms </a:t>
            </a:r>
          </a:p>
          <a:p>
            <a:pPr marL="1143000" lvl="2" indent="-228600" eaLnBrk="1" hangingPunct="1"/>
            <a:r>
              <a:rPr lang="en-GB" sz="1200" dirty="0" smtClean="0"/>
              <a:t>Barrett’s oesophagus on biopsy</a:t>
            </a:r>
          </a:p>
          <a:p>
            <a:pPr marL="1143000" lvl="2" indent="-228600" eaLnBrk="1" hangingPunct="1"/>
            <a:r>
              <a:rPr lang="en-GB" sz="1200" dirty="0" smtClean="0"/>
              <a:t>A peptic stricture in the absence of malignancy</a:t>
            </a:r>
          </a:p>
          <a:p>
            <a:pPr marL="1143000" lvl="2" indent="-228600" eaLnBrk="1" hangingPunct="1"/>
            <a:r>
              <a:rPr lang="en-GB" sz="1200" dirty="0" smtClean="0"/>
              <a:t>+ve pH–metry </a:t>
            </a:r>
          </a:p>
          <a:p>
            <a:pPr marL="396875" lvl="1" eaLnBrk="1" hangingPunct="1">
              <a:buFontTx/>
              <a:buBlip>
                <a:blip r:embed="rId2"/>
              </a:buBlip>
            </a:pPr>
            <a:endParaRPr lang="en-GB" sz="1400" dirty="0" smtClean="0"/>
          </a:p>
          <a:p>
            <a:pPr marL="273050" indent="-273050" eaLnBrk="1" hangingPunct="1">
              <a:buClr>
                <a:srgbClr val="DF8045"/>
              </a:buClr>
              <a:buFont typeface="Wingdings 2" pitchFamily="18" charset="2"/>
              <a:buChar char=""/>
            </a:pPr>
            <a:endParaRPr lang="en-GB" sz="1400" dirty="0" smtClean="0"/>
          </a:p>
        </p:txBody>
      </p:sp>
      <p:pic>
        <p:nvPicPr>
          <p:cNvPr id="25604" name="Picture 4"/>
          <p:cNvPicPr>
            <a:picLocks noChangeAspect="1" noChangeArrowheads="1"/>
          </p:cNvPicPr>
          <p:nvPr/>
        </p:nvPicPr>
        <p:blipFill>
          <a:blip r:embed="rId5"/>
          <a:srcRect/>
          <a:stretch>
            <a:fillRect/>
          </a:stretch>
        </p:blipFill>
        <p:spPr bwMode="auto">
          <a:xfrm>
            <a:off x="100013" y="4624388"/>
            <a:ext cx="2671762" cy="1295400"/>
          </a:xfrm>
          <a:prstGeom prst="rect">
            <a:avLst/>
          </a:prstGeom>
          <a:noFill/>
          <a:ln w="9525">
            <a:noFill/>
            <a:miter lim="800000"/>
            <a:headEnd/>
            <a:tailEnd/>
          </a:ln>
        </p:spPr>
      </p:pic>
      <p:pic>
        <p:nvPicPr>
          <p:cNvPr id="25605" name="Picture 3"/>
          <p:cNvPicPr>
            <a:picLocks noChangeAspect="1" noChangeArrowheads="1"/>
          </p:cNvPicPr>
          <p:nvPr/>
        </p:nvPicPr>
        <p:blipFill>
          <a:blip r:embed="rId6"/>
          <a:srcRect l="27548" r="5222"/>
          <a:stretch>
            <a:fillRect/>
          </a:stretch>
        </p:blipFill>
        <p:spPr bwMode="auto">
          <a:xfrm>
            <a:off x="2859088" y="4637088"/>
            <a:ext cx="1138237" cy="1268412"/>
          </a:xfrm>
          <a:prstGeom prst="rect">
            <a:avLst/>
          </a:prstGeom>
          <a:noFill/>
          <a:ln w="9525">
            <a:noFill/>
            <a:miter lim="800000"/>
            <a:headEnd/>
            <a:tailEnd/>
          </a:ln>
        </p:spPr>
      </p:pic>
      <p:pic>
        <p:nvPicPr>
          <p:cNvPr id="25606" name="Picture 2"/>
          <p:cNvPicPr>
            <a:picLocks noChangeAspect="1" noChangeArrowheads="1"/>
          </p:cNvPicPr>
          <p:nvPr/>
        </p:nvPicPr>
        <p:blipFill>
          <a:blip r:embed="rId7"/>
          <a:srcRect/>
          <a:stretch>
            <a:fillRect/>
          </a:stretch>
        </p:blipFill>
        <p:spPr bwMode="auto">
          <a:xfrm>
            <a:off x="4154488" y="4648200"/>
            <a:ext cx="1227137" cy="1268413"/>
          </a:xfrm>
          <a:prstGeom prst="rect">
            <a:avLst/>
          </a:prstGeom>
          <a:noFill/>
          <a:ln w="9525">
            <a:noFill/>
            <a:miter lim="800000"/>
            <a:headEnd/>
            <a:tailEnd/>
          </a:ln>
        </p:spPr>
      </p:pic>
      <p:pic>
        <p:nvPicPr>
          <p:cNvPr id="25607" name="Picture 3"/>
          <p:cNvPicPr>
            <a:picLocks noChangeAspect="1" noChangeArrowheads="1"/>
          </p:cNvPicPr>
          <p:nvPr/>
        </p:nvPicPr>
        <p:blipFill>
          <a:blip r:embed="rId8"/>
          <a:srcRect/>
          <a:stretch>
            <a:fillRect/>
          </a:stretch>
        </p:blipFill>
        <p:spPr bwMode="auto">
          <a:xfrm>
            <a:off x="6796088" y="188913"/>
            <a:ext cx="2347912" cy="1873250"/>
          </a:xfrm>
          <a:prstGeom prst="rect">
            <a:avLst/>
          </a:prstGeom>
          <a:noFill/>
          <a:ln w="9525">
            <a:noFill/>
            <a:miter lim="800000"/>
            <a:headEnd/>
            <a:tailEnd/>
          </a:ln>
        </p:spPr>
      </p:pic>
      <p:pic>
        <p:nvPicPr>
          <p:cNvPr id="25608" name="Picture 2"/>
          <p:cNvPicPr>
            <a:picLocks noChangeAspect="1" noChangeArrowheads="1"/>
          </p:cNvPicPr>
          <p:nvPr/>
        </p:nvPicPr>
        <p:blipFill>
          <a:blip r:embed="rId9"/>
          <a:srcRect/>
          <a:stretch>
            <a:fillRect/>
          </a:stretch>
        </p:blipFill>
        <p:spPr bwMode="auto">
          <a:xfrm>
            <a:off x="4730750" y="188913"/>
            <a:ext cx="1806575" cy="1900237"/>
          </a:xfrm>
          <a:prstGeom prst="rect">
            <a:avLst/>
          </a:prstGeom>
          <a:noFill/>
          <a:ln w="9525">
            <a:noFill/>
            <a:miter lim="800000"/>
            <a:headEnd/>
            <a:tailEnd/>
          </a:ln>
        </p:spPr>
      </p:pic>
      <p:sp>
        <p:nvSpPr>
          <p:cNvPr id="25609" name="TextBox 2"/>
          <p:cNvSpPr txBox="1">
            <a:spLocks noChangeArrowheads="1"/>
          </p:cNvSpPr>
          <p:nvPr/>
        </p:nvSpPr>
        <p:spPr bwMode="auto">
          <a:xfrm>
            <a:off x="2889250" y="6119813"/>
            <a:ext cx="5327650" cy="276225"/>
          </a:xfrm>
          <a:prstGeom prst="rect">
            <a:avLst/>
          </a:prstGeom>
          <a:noFill/>
          <a:ln w="9525">
            <a:noFill/>
            <a:miter lim="800000"/>
            <a:headEnd/>
            <a:tailEnd/>
          </a:ln>
        </p:spPr>
        <p:txBody>
          <a:bodyPr>
            <a:spAutoFit/>
          </a:bodyPr>
          <a:lstStyle/>
          <a:p>
            <a:pPr marL="0" lvl="1"/>
            <a:r>
              <a:rPr lang="en-GB" sz="1200" dirty="0">
                <a:solidFill>
                  <a:schemeClr val="accent1"/>
                </a:solidFill>
                <a:latin typeface="Calibri" pitchFamily="34" charset="0"/>
                <a:hlinkClick r:id="rId3" action="ppaction://hlinksldjump"/>
              </a:rPr>
              <a:t>Guidelines for Surgical Treatment of GERD - SAGES: February 2010</a:t>
            </a:r>
            <a:endParaRPr lang="en-GB" sz="1200" dirty="0">
              <a:solidFill>
                <a:schemeClr val="accent1"/>
              </a:solidFill>
              <a:latin typeface="Calibri" pitchFamily="34" charset="0"/>
            </a:endParaRPr>
          </a:p>
        </p:txBody>
      </p:sp>
      <p:pic>
        <p:nvPicPr>
          <p:cNvPr id="25610" name="Picture 4"/>
          <p:cNvPicPr>
            <a:picLocks noChangeAspect="1" noChangeArrowheads="1"/>
          </p:cNvPicPr>
          <p:nvPr/>
        </p:nvPicPr>
        <p:blipFill>
          <a:blip r:embed="rId10"/>
          <a:srcRect l="4703" t="3938" r="24699" b="5695"/>
          <a:stretch>
            <a:fillRect/>
          </a:stretch>
        </p:blipFill>
        <p:spPr bwMode="auto">
          <a:xfrm>
            <a:off x="7183438" y="4724400"/>
            <a:ext cx="1406525" cy="1216025"/>
          </a:xfrm>
          <a:prstGeom prst="rect">
            <a:avLst/>
          </a:prstGeom>
          <a:noFill/>
          <a:ln w="9525">
            <a:noFill/>
            <a:miter lim="800000"/>
            <a:headEnd/>
            <a:tailEnd/>
          </a:ln>
        </p:spPr>
      </p:pic>
      <p:pic>
        <p:nvPicPr>
          <p:cNvPr id="25611" name="Picture 2"/>
          <p:cNvPicPr>
            <a:picLocks noChangeAspect="1" noChangeArrowheads="1"/>
          </p:cNvPicPr>
          <p:nvPr/>
        </p:nvPicPr>
        <p:blipFill>
          <a:blip r:embed="rId11"/>
          <a:srcRect/>
          <a:stretch>
            <a:fillRect/>
          </a:stretch>
        </p:blipFill>
        <p:spPr bwMode="auto">
          <a:xfrm>
            <a:off x="5792788" y="3216275"/>
            <a:ext cx="1830387" cy="1193800"/>
          </a:xfrm>
          <a:prstGeom prst="rect">
            <a:avLst/>
          </a:prstGeom>
          <a:noFill/>
          <a:ln w="9525">
            <a:noFill/>
            <a:miter lim="800000"/>
            <a:headEnd/>
            <a:tailEnd/>
          </a:ln>
        </p:spPr>
      </p:pic>
      <p:pic>
        <p:nvPicPr>
          <p:cNvPr id="25612" name="Picture 4"/>
          <p:cNvPicPr>
            <a:picLocks noChangeAspect="1" noChangeArrowheads="1"/>
          </p:cNvPicPr>
          <p:nvPr/>
        </p:nvPicPr>
        <p:blipFill>
          <a:blip r:embed="rId12"/>
          <a:srcRect/>
          <a:stretch>
            <a:fillRect/>
          </a:stretch>
        </p:blipFill>
        <p:spPr bwMode="auto">
          <a:xfrm>
            <a:off x="3059113" y="1628775"/>
            <a:ext cx="1543050" cy="1081088"/>
          </a:xfrm>
          <a:prstGeom prst="rect">
            <a:avLst/>
          </a:prstGeom>
          <a:noFill/>
          <a:ln w="9525">
            <a:noFill/>
            <a:miter lim="800000"/>
            <a:headEnd/>
            <a:tailEnd/>
          </a:ln>
        </p:spPr>
      </p:pic>
      <p:pic>
        <p:nvPicPr>
          <p:cNvPr id="25613" name="Picture 2"/>
          <p:cNvPicPr>
            <a:picLocks noChangeAspect="1" noChangeArrowheads="1"/>
          </p:cNvPicPr>
          <p:nvPr/>
        </p:nvPicPr>
        <p:blipFill>
          <a:blip r:embed="rId13"/>
          <a:srcRect/>
          <a:stretch>
            <a:fillRect/>
          </a:stretch>
        </p:blipFill>
        <p:spPr bwMode="auto">
          <a:xfrm>
            <a:off x="5527675" y="4724400"/>
            <a:ext cx="1530350" cy="1195388"/>
          </a:xfrm>
          <a:prstGeom prst="rect">
            <a:avLst/>
          </a:prstGeom>
          <a:noFill/>
          <a:ln w="9525">
            <a:noFill/>
            <a:miter lim="800000"/>
            <a:headEnd/>
            <a:tailEnd/>
          </a:ln>
        </p:spPr>
      </p:pic>
      <p:pic>
        <p:nvPicPr>
          <p:cNvPr id="25614" name="Picture 3"/>
          <p:cNvPicPr>
            <a:picLocks noChangeAspect="1" noChangeArrowheads="1"/>
          </p:cNvPicPr>
          <p:nvPr/>
        </p:nvPicPr>
        <p:blipFill>
          <a:blip r:embed="rId14"/>
          <a:srcRect/>
          <a:stretch>
            <a:fillRect/>
          </a:stretch>
        </p:blipFill>
        <p:spPr bwMode="auto">
          <a:xfrm>
            <a:off x="7667625" y="3190875"/>
            <a:ext cx="1246188" cy="1246188"/>
          </a:xfrm>
          <a:prstGeom prst="rect">
            <a:avLst/>
          </a:prstGeom>
          <a:noFill/>
          <a:ln w="9525">
            <a:noFill/>
            <a:miter lim="800000"/>
            <a:headEnd/>
            <a:tailEnd/>
          </a:ln>
        </p:spPr>
      </p:pic>
      <p:sp>
        <p:nvSpPr>
          <p:cNvPr id="6" name="PB"/>
          <p:cNvSpPr/>
          <p:nvPr/>
        </p:nvSpPr>
        <p:spPr bwMode="auto">
          <a:xfrm>
            <a:off x="0" y="6705600"/>
            <a:ext cx="2286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428" y="116632"/>
            <a:ext cx="8583488" cy="442912"/>
          </a:xfrm>
        </p:spPr>
        <p:txBody>
          <a:bodyPr/>
          <a:lstStyle/>
          <a:p>
            <a:r>
              <a:rPr lang="en-GB" dirty="0" smtClean="0"/>
              <a:t>Imaging &amp; Oesophageal Physiology</a:t>
            </a:r>
            <a:endParaRPr lang="en-GB" dirty="0"/>
          </a:p>
        </p:txBody>
      </p:sp>
      <p:pic>
        <p:nvPicPr>
          <p:cNvPr id="1026" name="Picture 2" descr="http://www.planetgi.com/worxcms_images/gastricvolvulusparaesophagealhernia.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887" r="14932"/>
          <a:stretch/>
        </p:blipFill>
        <p:spPr bwMode="auto">
          <a:xfrm>
            <a:off x="7215568" y="677402"/>
            <a:ext cx="1769611" cy="15762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mages.radiopaedia.org/images/5614627/8decdd734cbf37e39ab5ce32bd4214_gallery.jpg"/>
          <p:cNvPicPr>
            <a:picLocks noChangeAspect="1" noChangeArrowheads="1"/>
          </p:cNvPicPr>
          <p:nvPr/>
        </p:nvPicPr>
        <p:blipFill rotWithShape="1">
          <a:blip r:embed="rId3">
            <a:extLst>
              <a:ext uri="{28A0092B-C50C-407E-A947-70E740481C1C}">
                <a14:useLocalDpi xmlns:a14="http://schemas.microsoft.com/office/drawing/2010/main" val="0"/>
              </a:ext>
            </a:extLst>
          </a:blip>
          <a:srcRect t="5762" b="6556"/>
          <a:stretch/>
        </p:blipFill>
        <p:spPr bwMode="auto">
          <a:xfrm>
            <a:off x="5316829" y="2457070"/>
            <a:ext cx="1898739" cy="166485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images.radiopaedia.org/images/3468187/2ba040943a95faaf803a4ae449305b_gallery.jpg"/>
          <p:cNvPicPr>
            <a:picLocks noChangeAspect="1" noChangeArrowheads="1"/>
          </p:cNvPicPr>
          <p:nvPr/>
        </p:nvPicPr>
        <p:blipFill rotWithShape="1">
          <a:blip r:embed="rId4">
            <a:extLst>
              <a:ext uri="{28A0092B-C50C-407E-A947-70E740481C1C}">
                <a14:useLocalDpi xmlns:a14="http://schemas.microsoft.com/office/drawing/2010/main" val="0"/>
              </a:ext>
            </a:extLst>
          </a:blip>
          <a:srcRect l="15733" r="12975" b="39252"/>
          <a:stretch/>
        </p:blipFill>
        <p:spPr bwMode="auto">
          <a:xfrm>
            <a:off x="7147636" y="2457979"/>
            <a:ext cx="1905474" cy="16640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s1.mm.bing.net/th?id=H.4736632948001297&amp;pid=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0219" y="2457070"/>
            <a:ext cx="1765906" cy="166583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images.radiopaedia.org/images/149850/dcdb05b1dbd89eb14977f0a8f28bff_gallery.jpg"/>
          <p:cNvPicPr>
            <a:picLocks noChangeAspect="1" noChangeArrowheads="1"/>
          </p:cNvPicPr>
          <p:nvPr/>
        </p:nvPicPr>
        <p:blipFill rotWithShape="1">
          <a:blip r:embed="rId6">
            <a:extLst>
              <a:ext uri="{28A0092B-C50C-407E-A947-70E740481C1C}">
                <a14:useLocalDpi xmlns:a14="http://schemas.microsoft.com/office/drawing/2010/main" val="0"/>
              </a:ext>
            </a:extLst>
          </a:blip>
          <a:srcRect l="13601" t="7018" r="14604" b="26416"/>
          <a:stretch/>
        </p:blipFill>
        <p:spPr bwMode="auto">
          <a:xfrm>
            <a:off x="1702258" y="2457072"/>
            <a:ext cx="1808617" cy="167689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meddean.luc.edu/lumen/meded/medicine/pulmonar/cxr/atlas/images/54a.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769" y="692696"/>
            <a:ext cx="1620465" cy="158469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meddean.luc.edu/lumen/meded/medicine/pulmonar/cxr/atlas/images/54c.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15857" y="683813"/>
            <a:ext cx="1524415" cy="159358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25.media.tumblr.com/tumblr_m3kr6uk8Gr1rq3lp6o1_500.jp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917" r="10260"/>
          <a:stretch/>
        </p:blipFill>
        <p:spPr bwMode="auto">
          <a:xfrm>
            <a:off x="5499550" y="692696"/>
            <a:ext cx="1532726" cy="158469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bariatrics.advancedsurgeonspc.com/images/articles/Reflux-Asset-4.jpe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82434" y="692696"/>
            <a:ext cx="1702084" cy="158469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ts2.mm.bing.net/th?id=H.4878779184907452&amp;pid=1.7"/>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7155" y="2457072"/>
            <a:ext cx="1579079" cy="167689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img.medscape.com/fullsize/migrated/552/647/apt552647.fig3.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27965" y="4221088"/>
            <a:ext cx="3672408" cy="2319416"/>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img.medscape.com/fullsize/migrated/552/647/apt552647.fig2.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9433" y="4221088"/>
            <a:ext cx="4108990" cy="2358739"/>
          </a:xfrm>
          <a:prstGeom prst="rect">
            <a:avLst/>
          </a:prstGeom>
          <a:noFill/>
          <a:extLst>
            <a:ext uri="{909E8E84-426E-40DD-AFC4-6F175D3DCCD1}">
              <a14:hiddenFill xmlns:a14="http://schemas.microsoft.com/office/drawing/2010/main">
                <a:solidFill>
                  <a:srgbClr val="FFFFFF"/>
                </a:solidFill>
              </a14:hiddenFill>
            </a:ext>
          </a:extLst>
        </p:spPr>
      </p:pic>
      <p:sp>
        <p:nvSpPr>
          <p:cNvPr id="5" name="PB"/>
          <p:cNvSpPr/>
          <p:nvPr/>
        </p:nvSpPr>
        <p:spPr bwMode="auto">
          <a:xfrm>
            <a:off x="0" y="6705600"/>
            <a:ext cx="2571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1932720697"/>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79512" y="118509"/>
            <a:ext cx="8808426" cy="520037"/>
          </a:xfrm>
        </p:spPr>
        <p:txBody>
          <a:bodyPr>
            <a:normAutofit/>
          </a:bodyPr>
          <a:lstStyle/>
          <a:p>
            <a:pPr defTabSz="914363" eaLnBrk="1" fontAlgn="auto" hangingPunct="1">
              <a:spcAft>
                <a:spcPts val="0"/>
              </a:spcAft>
              <a:defRPr/>
            </a:pPr>
            <a:r>
              <a:rPr lang="en-GB" dirty="0" smtClean="0">
                <a:effectLst/>
              </a:rPr>
              <a:t>Oesophagitis</a:t>
            </a:r>
            <a:endParaRPr lang="en-GB" dirty="0">
              <a:effectLst/>
            </a:endParaRPr>
          </a:p>
        </p:txBody>
      </p:sp>
      <p:sp>
        <p:nvSpPr>
          <p:cNvPr id="22531" name="TextBox 9"/>
          <p:cNvSpPr txBox="1">
            <a:spLocks noChangeArrowheads="1"/>
          </p:cNvSpPr>
          <p:nvPr/>
        </p:nvSpPr>
        <p:spPr bwMode="auto">
          <a:xfrm>
            <a:off x="179512" y="6232857"/>
            <a:ext cx="8568952" cy="258532"/>
          </a:xfrm>
          <a:prstGeom prst="rect">
            <a:avLst/>
          </a:prstGeom>
          <a:noFill/>
          <a:ln w="9525">
            <a:noFill/>
            <a:miter lim="800000"/>
            <a:headEnd/>
            <a:tailEnd/>
          </a:ln>
        </p:spPr>
        <p:txBody>
          <a:bodyPr wrap="square">
            <a:spAutoFit/>
          </a:bodyPr>
          <a:lstStyle/>
          <a:p>
            <a:pPr marL="342900" indent="-342900">
              <a:lnSpc>
                <a:spcPct val="90000"/>
              </a:lnSpc>
              <a:spcBef>
                <a:spcPct val="20000"/>
              </a:spcBef>
              <a:buFont typeface="Calibri" pitchFamily="34" charset="0"/>
              <a:buNone/>
            </a:pPr>
            <a:r>
              <a:rPr lang="en-GB" sz="1200" dirty="0">
                <a:hlinkClick r:id="rId2" action="ppaction://hlinksldjump"/>
              </a:rPr>
              <a:t>BSG guidelines for the diagnosis and management of Barrett’s Columnar-lined oesophagus (CLO) </a:t>
            </a:r>
            <a:r>
              <a:rPr lang="en-GB" sz="1200" dirty="0" smtClean="0">
                <a:hlinkClick r:id="rId2" action="ppaction://hlinksldjump"/>
              </a:rPr>
              <a:t>3 August </a:t>
            </a:r>
            <a:r>
              <a:rPr lang="en-GB" sz="1200" dirty="0">
                <a:hlinkClick r:id="rId2" action="ppaction://hlinksldjump"/>
              </a:rPr>
              <a:t>2005</a:t>
            </a:r>
            <a:endParaRPr lang="en-GB" sz="1200"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982" t="5260" r="2675" b="4460"/>
          <a:stretch/>
        </p:blipFill>
        <p:spPr bwMode="auto">
          <a:xfrm>
            <a:off x="363712" y="1215571"/>
            <a:ext cx="1310270" cy="10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959" y="2573996"/>
            <a:ext cx="1699765" cy="1288338"/>
          </a:xfrm>
          <a:prstGeom prst="rect">
            <a:avLst/>
          </a:prstGeom>
          <a:noFill/>
          <a:ln>
            <a:noFill/>
          </a:ln>
          <a:scene3d>
            <a:camera prst="orthographicFront">
              <a:rot lat="0" lon="0" rev="540000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1355" y="1196752"/>
            <a:ext cx="1282912" cy="105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2322" y="2573995"/>
            <a:ext cx="1683322" cy="1288338"/>
          </a:xfrm>
          <a:prstGeom prst="rect">
            <a:avLst/>
          </a:prstGeom>
          <a:noFill/>
          <a:ln>
            <a:noFill/>
          </a:ln>
          <a:effectLst/>
          <a:scene3d>
            <a:camera prst="orthographicFront">
              <a:rot lat="0" lon="0" rev="540000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12821" y="1183515"/>
            <a:ext cx="1547354" cy="1067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47324" y="2451137"/>
            <a:ext cx="1678348" cy="1521003"/>
          </a:xfrm>
          <a:prstGeom prst="rect">
            <a:avLst/>
          </a:prstGeom>
          <a:noFill/>
          <a:ln>
            <a:noFill/>
          </a:ln>
          <a:effectLst/>
          <a:scene3d>
            <a:camera prst="orthographicFront">
              <a:rot lat="0" lon="0" rev="540000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47262" y="1196752"/>
            <a:ext cx="1449935" cy="1067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7"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34197" y="2510509"/>
            <a:ext cx="1676064" cy="1415312"/>
          </a:xfrm>
          <a:prstGeom prst="rect">
            <a:avLst/>
          </a:prstGeom>
          <a:noFill/>
          <a:ln>
            <a:noFill/>
          </a:ln>
          <a:effectLst/>
          <a:scene3d>
            <a:camera prst="orthographicFront">
              <a:rot lat="0" lon="0" rev="540000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79512" y="661573"/>
            <a:ext cx="8568952" cy="553998"/>
          </a:xfrm>
          <a:prstGeom prst="rect">
            <a:avLst/>
          </a:prstGeom>
          <a:noFill/>
        </p:spPr>
        <p:txBody>
          <a:bodyPr wrap="square" rtlCol="0">
            <a:spAutoFit/>
          </a:bodyPr>
          <a:lstStyle/>
          <a:p>
            <a:r>
              <a:rPr lang="en-GB" dirty="0" smtClean="0">
                <a:solidFill>
                  <a:schemeClr val="tx2">
                    <a:lumMod val="75000"/>
                  </a:schemeClr>
                </a:solidFill>
              </a:rPr>
              <a:t>LA Grade </a:t>
            </a:r>
            <a:r>
              <a:rPr lang="en-GB" dirty="0" smtClean="0"/>
              <a:t>A	   B	            C	</a:t>
            </a:r>
            <a:r>
              <a:rPr lang="en-GB" dirty="0"/>
              <a:t> </a:t>
            </a:r>
            <a:r>
              <a:rPr lang="en-GB" dirty="0" smtClean="0"/>
              <a:t>           D</a:t>
            </a:r>
          </a:p>
          <a:p>
            <a:r>
              <a:rPr lang="en-GB" sz="1100" dirty="0" smtClean="0">
                <a:solidFill>
                  <a:schemeClr val="accent1">
                    <a:lumMod val="60000"/>
                    <a:lumOff val="40000"/>
                  </a:schemeClr>
                </a:solidFill>
              </a:rPr>
              <a:t>Single fold &lt;5mm            Single </a:t>
            </a:r>
            <a:r>
              <a:rPr lang="en-GB" sz="1100" dirty="0">
                <a:solidFill>
                  <a:schemeClr val="accent1">
                    <a:lumMod val="60000"/>
                    <a:lumOff val="40000"/>
                  </a:schemeClr>
                </a:solidFill>
              </a:rPr>
              <a:t>fold </a:t>
            </a:r>
            <a:r>
              <a:rPr lang="en-GB" sz="1100" dirty="0" smtClean="0">
                <a:solidFill>
                  <a:schemeClr val="accent1">
                    <a:lumMod val="60000"/>
                    <a:lumOff val="40000"/>
                  </a:schemeClr>
                </a:solidFill>
              </a:rPr>
              <a:t>&gt;5mm            Bridge folds &lt;75% circ.</a:t>
            </a:r>
            <a:r>
              <a:rPr lang="en-GB" sz="1100" dirty="0">
                <a:solidFill>
                  <a:schemeClr val="accent1">
                    <a:lumMod val="60000"/>
                    <a:lumOff val="40000"/>
                  </a:schemeClr>
                </a:solidFill>
              </a:rPr>
              <a:t> </a:t>
            </a:r>
            <a:r>
              <a:rPr lang="en-GB" sz="1100" dirty="0" smtClean="0">
                <a:solidFill>
                  <a:schemeClr val="accent1">
                    <a:lumMod val="60000"/>
                    <a:lumOff val="40000"/>
                  </a:schemeClr>
                </a:solidFill>
              </a:rPr>
              <a:t>    Bridge </a:t>
            </a:r>
            <a:r>
              <a:rPr lang="en-GB" sz="1100" dirty="0">
                <a:solidFill>
                  <a:schemeClr val="accent1">
                    <a:lumMod val="60000"/>
                    <a:lumOff val="40000"/>
                  </a:schemeClr>
                </a:solidFill>
              </a:rPr>
              <a:t>folds </a:t>
            </a:r>
            <a:r>
              <a:rPr lang="en-GB" sz="1100" dirty="0" smtClean="0">
                <a:solidFill>
                  <a:schemeClr val="accent1">
                    <a:lumMod val="60000"/>
                    <a:lumOff val="40000"/>
                  </a:schemeClr>
                </a:solidFill>
              </a:rPr>
              <a:t>&gt;75% circ.</a:t>
            </a:r>
            <a:endParaRPr lang="en-GB" sz="1200" dirty="0">
              <a:solidFill>
                <a:schemeClr val="accent1">
                  <a:lumMod val="60000"/>
                  <a:lumOff val="40000"/>
                </a:schemeClr>
              </a:solidFill>
            </a:endParaRPr>
          </a:p>
        </p:txBody>
      </p:sp>
      <p:sp>
        <p:nvSpPr>
          <p:cNvPr id="18" name="TextBox 17"/>
          <p:cNvSpPr txBox="1"/>
          <p:nvPr/>
        </p:nvSpPr>
        <p:spPr>
          <a:xfrm>
            <a:off x="123414" y="5645736"/>
            <a:ext cx="8841074" cy="538609"/>
          </a:xfrm>
          <a:prstGeom prst="rect">
            <a:avLst/>
          </a:prstGeom>
          <a:noFill/>
        </p:spPr>
        <p:txBody>
          <a:bodyPr wrap="square" rtlCol="0">
            <a:spAutoFit/>
          </a:bodyPr>
          <a:lstStyle/>
          <a:p>
            <a:r>
              <a:rPr lang="en-GB" dirty="0" smtClean="0">
                <a:solidFill>
                  <a:schemeClr val="tx2">
                    <a:lumMod val="75000"/>
                  </a:schemeClr>
                </a:solidFill>
              </a:rPr>
              <a:t>SM Grade </a:t>
            </a:r>
            <a:r>
              <a:rPr lang="en-GB" dirty="0" smtClean="0"/>
              <a:t>I	       I		II		III	        IV		V</a:t>
            </a:r>
          </a:p>
          <a:p>
            <a:r>
              <a:rPr lang="en-GB" sz="1100" dirty="0" smtClean="0"/>
              <a:t>	</a:t>
            </a:r>
            <a:r>
              <a:rPr lang="en-GB" sz="1100" dirty="0" smtClean="0">
                <a:solidFill>
                  <a:schemeClr val="accent1">
                    <a:lumMod val="60000"/>
                    <a:lumOff val="40000"/>
                  </a:schemeClr>
                </a:solidFill>
              </a:rPr>
              <a:t>Single erosion, any length</a:t>
            </a:r>
            <a:r>
              <a:rPr lang="en-GB" sz="1100" dirty="0">
                <a:solidFill>
                  <a:schemeClr val="accent1">
                    <a:lumMod val="60000"/>
                    <a:lumOff val="40000"/>
                  </a:schemeClr>
                </a:solidFill>
              </a:rPr>
              <a:t>	</a:t>
            </a:r>
            <a:r>
              <a:rPr lang="en-GB" sz="1100" dirty="0" smtClean="0">
                <a:solidFill>
                  <a:schemeClr val="accent1">
                    <a:lumMod val="60000"/>
                    <a:lumOff val="40000"/>
                  </a:schemeClr>
                </a:solidFill>
              </a:rPr>
              <a:t>          </a:t>
            </a:r>
            <a:r>
              <a:rPr lang="en-GB" sz="1100" dirty="0" err="1" smtClean="0">
                <a:solidFill>
                  <a:schemeClr val="accent1">
                    <a:lumMod val="60000"/>
                    <a:lumOff val="40000"/>
                  </a:schemeClr>
                </a:solidFill>
              </a:rPr>
              <a:t>Multiple,non-circ.erosions</a:t>
            </a:r>
            <a:r>
              <a:rPr lang="en-GB" sz="1100" dirty="0" smtClean="0">
                <a:solidFill>
                  <a:schemeClr val="accent1">
                    <a:lumMod val="60000"/>
                    <a:lumOff val="40000"/>
                  </a:schemeClr>
                </a:solidFill>
              </a:rPr>
              <a:t>     Circum. </a:t>
            </a:r>
            <a:r>
              <a:rPr lang="en-GB" sz="1100" dirty="0">
                <a:solidFill>
                  <a:schemeClr val="accent1">
                    <a:lumMod val="60000"/>
                    <a:lumOff val="40000"/>
                  </a:schemeClr>
                </a:solidFill>
              </a:rPr>
              <a:t>erosion </a:t>
            </a:r>
            <a:r>
              <a:rPr lang="en-GB" sz="1100" dirty="0" smtClean="0">
                <a:solidFill>
                  <a:schemeClr val="accent1">
                    <a:lumMod val="60000"/>
                    <a:lumOff val="40000"/>
                  </a:schemeClr>
                </a:solidFill>
              </a:rPr>
              <a:t>          Ulceration </a:t>
            </a:r>
            <a:r>
              <a:rPr lang="en-GB" sz="1100" dirty="0">
                <a:solidFill>
                  <a:schemeClr val="accent1">
                    <a:lumMod val="60000"/>
                    <a:lumOff val="40000"/>
                  </a:schemeClr>
                </a:solidFill>
              </a:rPr>
              <a:t>&amp; stricture  </a:t>
            </a:r>
            <a:r>
              <a:rPr lang="en-GB" sz="1100" dirty="0" smtClean="0">
                <a:solidFill>
                  <a:schemeClr val="accent1">
                    <a:lumMod val="60000"/>
                    <a:lumOff val="40000"/>
                  </a:schemeClr>
                </a:solidFill>
              </a:rPr>
              <a:t>           Barrett's </a:t>
            </a:r>
            <a:endParaRPr lang="en-GB" sz="1100" dirty="0">
              <a:solidFill>
                <a:schemeClr val="accent1">
                  <a:lumMod val="60000"/>
                  <a:lumOff val="40000"/>
                </a:schemeClr>
              </a:solidFill>
            </a:endParaRPr>
          </a:p>
        </p:txBody>
      </p:sp>
      <p:pic>
        <p:nvPicPr>
          <p:cNvPr id="8"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97197" y="4339567"/>
            <a:ext cx="1310001" cy="1280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812360" y="4339568"/>
            <a:ext cx="1302099" cy="1280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931073" y="4340933"/>
            <a:ext cx="1354840" cy="1280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3713" y="4340932"/>
            <a:ext cx="1283177" cy="1304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44645" y="4340933"/>
            <a:ext cx="1479198" cy="1280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9" descr="http://www.gastrolab.net/ya526x.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820353" y="4339567"/>
            <a:ext cx="1326971" cy="1280397"/>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http://www.markfuscomd.com/images/barretts/barretts_arrows.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812360" y="2914450"/>
            <a:ext cx="1302099" cy="13021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260056" y="661573"/>
            <a:ext cx="1814365" cy="2088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PB"/>
          <p:cNvSpPr/>
          <p:nvPr/>
        </p:nvSpPr>
        <p:spPr bwMode="auto">
          <a:xfrm>
            <a:off x="0" y="6705600"/>
            <a:ext cx="2857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320708730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070" y="201637"/>
            <a:ext cx="8808426" cy="520037"/>
          </a:xfrm>
        </p:spPr>
        <p:txBody>
          <a:bodyPr>
            <a:normAutofit/>
          </a:bodyPr>
          <a:lstStyle/>
          <a:p>
            <a:pPr defTabSz="914363" eaLnBrk="1" fontAlgn="auto" hangingPunct="1">
              <a:spcAft>
                <a:spcPts val="0"/>
              </a:spcAft>
              <a:defRPr/>
            </a:pPr>
            <a:r>
              <a:rPr lang="en-GB" dirty="0">
                <a:effectLst/>
              </a:rPr>
              <a:t>Barrett’s Oesophagus or </a:t>
            </a:r>
            <a:r>
              <a:rPr lang="en-GB" dirty="0" smtClean="0">
                <a:effectLst/>
              </a:rPr>
              <a:t>Columnar-Lined Oesophagus[CLO</a:t>
            </a:r>
            <a:r>
              <a:rPr lang="en-GB" dirty="0">
                <a:effectLst/>
              </a:rPr>
              <a:t>]</a:t>
            </a:r>
          </a:p>
        </p:txBody>
      </p:sp>
      <p:sp>
        <p:nvSpPr>
          <p:cNvPr id="22531" name="TextBox 9"/>
          <p:cNvSpPr txBox="1">
            <a:spLocks noChangeArrowheads="1"/>
          </p:cNvSpPr>
          <p:nvPr/>
        </p:nvSpPr>
        <p:spPr bwMode="auto">
          <a:xfrm>
            <a:off x="179512" y="6225432"/>
            <a:ext cx="8568952" cy="258532"/>
          </a:xfrm>
          <a:prstGeom prst="rect">
            <a:avLst/>
          </a:prstGeom>
          <a:noFill/>
          <a:ln w="9525">
            <a:noFill/>
            <a:miter lim="800000"/>
            <a:headEnd/>
            <a:tailEnd/>
          </a:ln>
        </p:spPr>
        <p:txBody>
          <a:bodyPr wrap="square">
            <a:spAutoFit/>
          </a:bodyPr>
          <a:lstStyle/>
          <a:p>
            <a:pPr marL="342900" indent="-342900">
              <a:lnSpc>
                <a:spcPct val="90000"/>
              </a:lnSpc>
              <a:spcBef>
                <a:spcPct val="20000"/>
              </a:spcBef>
              <a:buFont typeface="Calibri" pitchFamily="34" charset="0"/>
              <a:buNone/>
            </a:pPr>
            <a:r>
              <a:rPr lang="en-GB" sz="1200" dirty="0">
                <a:hlinkClick r:id="rId2" action="ppaction://hlinksldjump"/>
              </a:rPr>
              <a:t>BSG guidelines for the diagnosis and management of Barrett’s Columnar-lined oesophagus (CLO) </a:t>
            </a:r>
            <a:r>
              <a:rPr lang="en-GB" sz="1200" dirty="0" smtClean="0">
                <a:hlinkClick r:id="rId2" action="ppaction://hlinksldjump"/>
              </a:rPr>
              <a:t>3 August </a:t>
            </a:r>
            <a:r>
              <a:rPr lang="en-GB" sz="1200" dirty="0">
                <a:hlinkClick r:id="rId2" action="ppaction://hlinksldjump"/>
              </a:rPr>
              <a:t>2005</a:t>
            </a:r>
            <a:endParaRPr lang="en-GB" sz="1200" dirty="0"/>
          </a:p>
        </p:txBody>
      </p:sp>
      <p:sp>
        <p:nvSpPr>
          <p:cNvPr id="9" name="Content Placeholder 2"/>
          <p:cNvSpPr>
            <a:spLocks noGrp="1"/>
          </p:cNvSpPr>
          <p:nvPr>
            <p:ph type="body" idx="2"/>
          </p:nvPr>
        </p:nvSpPr>
        <p:spPr>
          <a:xfrm>
            <a:off x="251520" y="692696"/>
            <a:ext cx="8591872" cy="5379934"/>
          </a:xfrm>
        </p:spPr>
        <p:txBody>
          <a:bodyPr/>
          <a:lstStyle/>
          <a:p>
            <a:pPr marL="280988" indent="-280988" eaLnBrk="1" hangingPunct="1"/>
            <a:r>
              <a:rPr lang="en-GB" sz="1800" dirty="0" smtClean="0"/>
              <a:t>Macroscopically visible replacement of  any </a:t>
            </a:r>
            <a:r>
              <a:rPr lang="en-GB" sz="1800" dirty="0"/>
              <a:t>portion of the normal </a:t>
            </a:r>
            <a:r>
              <a:rPr lang="en-GB" sz="1800" dirty="0" smtClean="0"/>
              <a:t>squamous lining by metaplastic columnar epithelium.</a:t>
            </a:r>
          </a:p>
          <a:p>
            <a:pPr marL="280988" indent="-280988" eaLnBrk="1" hangingPunct="1"/>
            <a:r>
              <a:rPr lang="en-GB" sz="1800" dirty="0"/>
              <a:t>The median incidence of CLO in 10 studies is 1.17%. </a:t>
            </a:r>
            <a:r>
              <a:rPr lang="en-GB" sz="1800" dirty="0" smtClean="0"/>
              <a:t>It occurs </a:t>
            </a:r>
            <a:r>
              <a:rPr lang="en-GB" sz="1800" dirty="0"/>
              <a:t>in approximately 12% of those endoscoped for </a:t>
            </a:r>
            <a:r>
              <a:rPr lang="en-GB" sz="1800" dirty="0" smtClean="0"/>
              <a:t>symptoms of </a:t>
            </a:r>
            <a:r>
              <a:rPr lang="en-GB" sz="1800" dirty="0"/>
              <a:t>GORD and 36% of those with </a:t>
            </a:r>
            <a:r>
              <a:rPr lang="en-GB" sz="1800" dirty="0" smtClean="0"/>
              <a:t>endoscopic oesophagitis</a:t>
            </a:r>
            <a:r>
              <a:rPr lang="en-GB" sz="1800" dirty="0"/>
              <a:t>. This equates to approximately 30 new cases </a:t>
            </a:r>
            <a:r>
              <a:rPr lang="en-GB" sz="1800" dirty="0" smtClean="0"/>
              <a:t>of CLO </a:t>
            </a:r>
            <a:r>
              <a:rPr lang="en-GB" sz="1800" dirty="0"/>
              <a:t>per year in a catchment population of 250,000</a:t>
            </a:r>
            <a:r>
              <a:rPr lang="en-GB" sz="1800" dirty="0" smtClean="0"/>
              <a:t>.</a:t>
            </a:r>
          </a:p>
          <a:p>
            <a:r>
              <a:rPr lang="en-GB" sz="1800" dirty="0"/>
              <a:t>The mean age of endoscopically diagnosed CLO is 62 </a:t>
            </a:r>
            <a:r>
              <a:rPr lang="en-GB" sz="1800" dirty="0" smtClean="0"/>
              <a:t>years - 65</a:t>
            </a:r>
            <a:r>
              <a:rPr lang="en-GB" sz="1800" dirty="0"/>
              <a:t>% of cases occur in males, the greatest incidence </a:t>
            </a:r>
            <a:r>
              <a:rPr lang="en-GB" sz="1800" dirty="0" smtClean="0"/>
              <a:t>being between </a:t>
            </a:r>
            <a:r>
              <a:rPr lang="en-GB" sz="1800" dirty="0"/>
              <a:t>50 and 70 years</a:t>
            </a:r>
            <a:r>
              <a:rPr lang="en-GB" sz="1800" dirty="0" smtClean="0"/>
              <a:t>.</a:t>
            </a:r>
          </a:p>
          <a:p>
            <a:r>
              <a:rPr lang="en-GB" sz="1800" dirty="0"/>
              <a:t>Dysplasia develops in around 5% of patients with CLO. </a:t>
            </a:r>
            <a:r>
              <a:rPr lang="en-GB" sz="1800" dirty="0" smtClean="0"/>
              <a:t>In those </a:t>
            </a:r>
            <a:r>
              <a:rPr lang="en-GB" sz="1800" dirty="0"/>
              <a:t>developing low-grade dysplasia, 10–50% may </a:t>
            </a:r>
            <a:r>
              <a:rPr lang="en-GB" sz="1800" dirty="0" smtClean="0"/>
              <a:t>progress to </a:t>
            </a:r>
            <a:r>
              <a:rPr lang="en-GB" sz="1800" dirty="0"/>
              <a:t>high-grade dysplasia and adenocarcinoma over 2–5 years.</a:t>
            </a:r>
          </a:p>
          <a:p>
            <a:pPr marL="280988" indent="-280988" eaLnBrk="1" hangingPunct="1"/>
            <a:r>
              <a:rPr lang="en-GB" sz="1800" dirty="0" smtClean="0"/>
              <a:t>Clinical </a:t>
            </a:r>
            <a:r>
              <a:rPr lang="en-GB" sz="1800" dirty="0"/>
              <a:t>risk factors for progression </a:t>
            </a:r>
            <a:r>
              <a:rPr lang="en-GB" sz="1800" dirty="0" smtClean="0"/>
              <a:t>to  adenocarcinoma include</a:t>
            </a:r>
          </a:p>
          <a:p>
            <a:pPr marL="561436" lvl="1" indent="-280988" eaLnBrk="1" hangingPunct="1"/>
            <a:r>
              <a:rPr lang="en-GB" sz="1600" dirty="0" smtClean="0"/>
              <a:t>male gender</a:t>
            </a:r>
          </a:p>
          <a:p>
            <a:pPr marL="561436" lvl="1" indent="-280988" eaLnBrk="1" hangingPunct="1"/>
            <a:r>
              <a:rPr lang="en-GB" sz="1600" dirty="0" smtClean="0"/>
              <a:t>age &gt; 45years</a:t>
            </a:r>
          </a:p>
          <a:p>
            <a:pPr marL="561436" lvl="1" indent="-280988" eaLnBrk="1" hangingPunct="1"/>
            <a:r>
              <a:rPr lang="en-GB" sz="1600" dirty="0" smtClean="0"/>
              <a:t>extended </a:t>
            </a:r>
            <a:r>
              <a:rPr lang="en-GB" sz="1600" dirty="0"/>
              <a:t>segment (&gt;8cm) </a:t>
            </a:r>
            <a:r>
              <a:rPr lang="en-GB" sz="1600" dirty="0" smtClean="0"/>
              <a:t>disease</a:t>
            </a:r>
          </a:p>
          <a:p>
            <a:pPr marL="561436" lvl="1" indent="-280988" eaLnBrk="1" hangingPunct="1"/>
            <a:r>
              <a:rPr lang="en-GB" sz="1600" dirty="0" smtClean="0"/>
              <a:t>duration </a:t>
            </a:r>
            <a:r>
              <a:rPr lang="en-GB" sz="1600" dirty="0"/>
              <a:t>of </a:t>
            </a:r>
            <a:r>
              <a:rPr lang="en-GB" sz="1600" dirty="0" smtClean="0"/>
              <a:t>reflux history</a:t>
            </a:r>
          </a:p>
          <a:p>
            <a:pPr marL="561436" lvl="1" indent="-280988" eaLnBrk="1" hangingPunct="1"/>
            <a:r>
              <a:rPr lang="en-GB" sz="1600" dirty="0" smtClean="0"/>
              <a:t>early </a:t>
            </a:r>
            <a:r>
              <a:rPr lang="en-GB" sz="1600" dirty="0"/>
              <a:t>age of onset of </a:t>
            </a:r>
            <a:r>
              <a:rPr lang="en-GB" sz="1600" dirty="0" smtClean="0"/>
              <a:t>GORD</a:t>
            </a:r>
          </a:p>
          <a:p>
            <a:pPr marL="561436" lvl="1" indent="-280988" eaLnBrk="1" hangingPunct="1"/>
            <a:r>
              <a:rPr lang="en-GB" sz="1600" dirty="0" smtClean="0"/>
              <a:t>duodeno-gastrooesophageal reflux</a:t>
            </a:r>
          </a:p>
          <a:p>
            <a:pPr marL="561436" lvl="1" indent="-280988" eaLnBrk="1" hangingPunct="1"/>
            <a:r>
              <a:rPr lang="en-GB" sz="1600" dirty="0" smtClean="0"/>
              <a:t>mucosal </a:t>
            </a:r>
            <a:r>
              <a:rPr lang="en-GB" sz="1600" dirty="0"/>
              <a:t>damage (ulceration </a:t>
            </a:r>
            <a:r>
              <a:rPr lang="en-GB" sz="1600" dirty="0" smtClean="0"/>
              <a:t>and stricture</a:t>
            </a:r>
            <a:r>
              <a:rPr lang="en-GB" sz="1600" dirty="0"/>
              <a:t>) and </a:t>
            </a:r>
            <a:endParaRPr lang="en-GB" sz="1600" dirty="0" smtClean="0"/>
          </a:p>
          <a:p>
            <a:pPr marL="561436" lvl="1" indent="-280988" eaLnBrk="1" hangingPunct="1"/>
            <a:r>
              <a:rPr lang="en-GB" sz="1600" dirty="0" smtClean="0"/>
              <a:t>family history (uncommonly)</a:t>
            </a:r>
            <a:endParaRPr lang="en-GB" sz="1800" dirty="0" smtClean="0"/>
          </a:p>
        </p:txBody>
      </p:sp>
      <p:pic>
        <p:nvPicPr>
          <p:cNvPr id="3079" name="Picture 7" descr="http://www.barrettsadvice.com/wp-content/uploads/barretts_long2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5360" y="3356992"/>
            <a:ext cx="1509273" cy="108012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Barrett Dysplasia in Barrett Esophagu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251"/>
          <a:stretch/>
        </p:blipFill>
        <p:spPr bwMode="auto">
          <a:xfrm>
            <a:off x="7596336" y="4693874"/>
            <a:ext cx="1408298" cy="125540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http://sitemaker.umich.edu/betrnet/files/picture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12204" y="4289939"/>
            <a:ext cx="2511532" cy="193549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http://www.markfuscomd.com/images/barretts/combined.gif"/>
          <p:cNvPicPr>
            <a:picLocks noChangeAspect="1" noChangeArrowheads="1"/>
          </p:cNvPicPr>
          <p:nvPr/>
        </p:nvPicPr>
        <p:blipFill rotWithShape="1">
          <a:blip r:embed="rId6">
            <a:extLst>
              <a:ext uri="{28A0092B-C50C-407E-A947-70E740481C1C}">
                <a14:useLocalDpi xmlns:a14="http://schemas.microsoft.com/office/drawing/2010/main" val="0"/>
              </a:ext>
            </a:extLst>
          </a:blip>
          <a:srcRect l="19797" r="19795"/>
          <a:stretch/>
        </p:blipFill>
        <p:spPr bwMode="auto">
          <a:xfrm>
            <a:off x="4812203" y="3911199"/>
            <a:ext cx="2511532" cy="678792"/>
          </a:xfrm>
          <a:prstGeom prst="rect">
            <a:avLst/>
          </a:prstGeom>
          <a:noFill/>
          <a:extLst>
            <a:ext uri="{909E8E84-426E-40DD-AFC4-6F175D3DCCD1}">
              <a14:hiddenFill xmlns:a14="http://schemas.microsoft.com/office/drawing/2010/main">
                <a:solidFill>
                  <a:srgbClr val="FFFFFF"/>
                </a:solidFill>
              </a14:hiddenFill>
            </a:ext>
          </a:extLst>
        </p:spPr>
      </p:pic>
      <p:sp>
        <p:nvSpPr>
          <p:cNvPr id="4" name="PB"/>
          <p:cNvSpPr/>
          <p:nvPr/>
        </p:nvSpPr>
        <p:spPr bwMode="auto">
          <a:xfrm>
            <a:off x="0" y="6705600"/>
            <a:ext cx="3143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392278635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070" y="201637"/>
            <a:ext cx="8808426" cy="520037"/>
          </a:xfrm>
        </p:spPr>
        <p:txBody>
          <a:bodyPr>
            <a:normAutofit/>
          </a:bodyPr>
          <a:lstStyle/>
          <a:p>
            <a:pPr defTabSz="914363" eaLnBrk="1" fontAlgn="auto" hangingPunct="1">
              <a:spcAft>
                <a:spcPts val="0"/>
              </a:spcAft>
              <a:defRPr/>
            </a:pPr>
            <a:r>
              <a:rPr lang="en-GB" dirty="0">
                <a:effectLst/>
              </a:rPr>
              <a:t>Barrett’s Oesophagus or </a:t>
            </a:r>
            <a:r>
              <a:rPr lang="en-GB" dirty="0" smtClean="0">
                <a:effectLst/>
              </a:rPr>
              <a:t>Columnar-Lined Oesophagus[CLO</a:t>
            </a:r>
            <a:r>
              <a:rPr lang="en-GB" dirty="0">
                <a:effectLst/>
              </a:rPr>
              <a:t>]</a:t>
            </a:r>
          </a:p>
        </p:txBody>
      </p:sp>
      <p:sp>
        <p:nvSpPr>
          <p:cNvPr id="22531" name="TextBox 9"/>
          <p:cNvSpPr txBox="1">
            <a:spLocks noChangeArrowheads="1"/>
          </p:cNvSpPr>
          <p:nvPr/>
        </p:nvSpPr>
        <p:spPr bwMode="auto">
          <a:xfrm>
            <a:off x="179512" y="6125522"/>
            <a:ext cx="8568952" cy="258532"/>
          </a:xfrm>
          <a:prstGeom prst="rect">
            <a:avLst/>
          </a:prstGeom>
          <a:noFill/>
          <a:ln w="9525">
            <a:noFill/>
            <a:miter lim="800000"/>
            <a:headEnd/>
            <a:tailEnd/>
          </a:ln>
        </p:spPr>
        <p:txBody>
          <a:bodyPr wrap="square">
            <a:spAutoFit/>
          </a:bodyPr>
          <a:lstStyle/>
          <a:p>
            <a:pPr marL="342900" indent="-342900">
              <a:lnSpc>
                <a:spcPct val="90000"/>
              </a:lnSpc>
              <a:spcBef>
                <a:spcPct val="20000"/>
              </a:spcBef>
              <a:buFont typeface="Calibri" pitchFamily="34" charset="0"/>
              <a:buNone/>
            </a:pPr>
            <a:r>
              <a:rPr lang="en-GB" sz="1200" dirty="0">
                <a:hlinkClick r:id="rId2" action="ppaction://hlinksldjump"/>
              </a:rPr>
              <a:t>BSG guidelines for the diagnosis and management of Barrett’s Columnar-lined oesophagus (CLO) </a:t>
            </a:r>
            <a:r>
              <a:rPr lang="en-GB" sz="1200" dirty="0" smtClean="0">
                <a:hlinkClick r:id="rId2" action="ppaction://hlinksldjump"/>
              </a:rPr>
              <a:t>3 August </a:t>
            </a:r>
            <a:r>
              <a:rPr lang="en-GB" sz="1200" dirty="0">
                <a:hlinkClick r:id="rId2" action="ppaction://hlinksldjump"/>
              </a:rPr>
              <a:t>2005</a:t>
            </a:r>
            <a:endParaRPr lang="en-GB" sz="12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5909" y="974605"/>
            <a:ext cx="2173042"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b="11865"/>
          <a:stretch/>
        </p:blipFill>
        <p:spPr bwMode="auto">
          <a:xfrm>
            <a:off x="5789936" y="2847934"/>
            <a:ext cx="2209800" cy="15278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http://pathology2.jhu.edu/beweb/images/beprog.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411" y="2708920"/>
            <a:ext cx="541020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91122" y="974605"/>
            <a:ext cx="2145731" cy="1532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7984" y="4480445"/>
            <a:ext cx="2173373" cy="1562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PB"/>
          <p:cNvSpPr/>
          <p:nvPr/>
        </p:nvSpPr>
        <p:spPr bwMode="auto">
          <a:xfrm>
            <a:off x="0" y="6705600"/>
            <a:ext cx="3429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
        <p:nvSpPr>
          <p:cNvPr id="4" name="TextBox 3"/>
          <p:cNvSpPr txBox="1"/>
          <p:nvPr/>
        </p:nvSpPr>
        <p:spPr>
          <a:xfrm>
            <a:off x="106144" y="905457"/>
            <a:ext cx="3216711" cy="1754326"/>
          </a:xfrm>
          <a:prstGeom prst="rect">
            <a:avLst/>
          </a:prstGeom>
          <a:noFill/>
        </p:spPr>
        <p:txBody>
          <a:bodyPr wrap="square" rtlCol="0">
            <a:spAutoFit/>
          </a:bodyPr>
          <a:lstStyle/>
          <a:p>
            <a:r>
              <a:rPr lang="en-GB" sz="1200" dirty="0"/>
              <a:t>Q. Do you always see dysplasia in </a:t>
            </a:r>
            <a:r>
              <a:rPr lang="en-GB" sz="1200" dirty="0" smtClean="0"/>
              <a:t>Barrett’s oesophagus?</a:t>
            </a:r>
            <a:endParaRPr lang="en-GB" sz="1200" dirty="0"/>
          </a:p>
          <a:p>
            <a:r>
              <a:rPr lang="en-GB" sz="1200" dirty="0"/>
              <a:t>A. </a:t>
            </a:r>
            <a:r>
              <a:rPr lang="en-GB" sz="1200" dirty="0" smtClean="0"/>
              <a:t>No</a:t>
            </a:r>
            <a:r>
              <a:rPr lang="en-GB" sz="1200" dirty="0"/>
              <a:t>, you don’t always see </a:t>
            </a:r>
            <a:r>
              <a:rPr lang="en-GB" sz="1200" dirty="0">
                <a:hlinkClick r:id="rId8" tooltip="dysplasia"/>
              </a:rPr>
              <a:t>dysplasia</a:t>
            </a:r>
            <a:r>
              <a:rPr lang="en-GB" sz="1200" dirty="0"/>
              <a:t>. You worry about it, but most of the time you don’t see it</a:t>
            </a:r>
            <a:r>
              <a:rPr lang="en-GB" sz="1200" dirty="0" smtClean="0"/>
              <a:t>. What </a:t>
            </a:r>
            <a:r>
              <a:rPr lang="en-GB" sz="1200" dirty="0"/>
              <a:t>you </a:t>
            </a:r>
            <a:r>
              <a:rPr lang="en-GB" sz="1200" i="1" dirty="0"/>
              <a:t>do</a:t>
            </a:r>
            <a:r>
              <a:rPr lang="en-GB" sz="1200" dirty="0"/>
              <a:t> always see is </a:t>
            </a:r>
            <a:r>
              <a:rPr lang="en-GB" sz="1200" dirty="0">
                <a:hlinkClick r:id="rId9" tooltip="metaplasia"/>
              </a:rPr>
              <a:t>metaplasia</a:t>
            </a:r>
            <a:r>
              <a:rPr lang="en-GB" sz="1200" dirty="0"/>
              <a:t> (a replacement of one cell type with another</a:t>
            </a:r>
            <a:r>
              <a:rPr lang="en-GB" sz="1200" dirty="0" smtClean="0"/>
              <a:t>) - </a:t>
            </a:r>
            <a:r>
              <a:rPr lang="en-GB" sz="1200" dirty="0"/>
              <a:t>the epithelium of the distal </a:t>
            </a:r>
            <a:r>
              <a:rPr lang="en-GB" sz="1200" dirty="0" smtClean="0"/>
              <a:t>oesophagus </a:t>
            </a:r>
            <a:r>
              <a:rPr lang="en-GB" sz="1200" dirty="0"/>
              <a:t>changes from squamous to </a:t>
            </a:r>
            <a:r>
              <a:rPr lang="en-GB" sz="1200" i="1" dirty="0" smtClean="0"/>
              <a:t>intestinal-like</a:t>
            </a:r>
            <a:r>
              <a:rPr lang="en-GB" sz="1200" i="1" dirty="0"/>
              <a:t> </a:t>
            </a:r>
            <a:r>
              <a:rPr lang="en-GB" sz="1200" dirty="0"/>
              <a:t>columnar </a:t>
            </a:r>
            <a:r>
              <a:rPr lang="en-GB" sz="1200" dirty="0" smtClean="0"/>
              <a:t>epithelium.</a:t>
            </a:r>
            <a:endParaRPr lang="en-GB" sz="1200" dirty="0"/>
          </a:p>
        </p:txBody>
      </p:sp>
    </p:spTree>
    <p:extLst>
      <p:ext uri="{BB962C8B-B14F-4D97-AF65-F5344CB8AC3E}">
        <p14:creationId xmlns:p14="http://schemas.microsoft.com/office/powerpoint/2010/main" val="3905550724"/>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9"/>
          <p:cNvPicPr>
            <a:picLocks noChangeAspect="1" noChangeArrowheads="1"/>
          </p:cNvPicPr>
          <p:nvPr/>
        </p:nvPicPr>
        <p:blipFill>
          <a:blip r:embed="rId2"/>
          <a:srcRect/>
          <a:stretch>
            <a:fillRect/>
          </a:stretch>
        </p:blipFill>
        <p:spPr bwMode="auto">
          <a:xfrm>
            <a:off x="4356100" y="4437063"/>
            <a:ext cx="1587500" cy="1655762"/>
          </a:xfrm>
          <a:prstGeom prst="rect">
            <a:avLst/>
          </a:prstGeom>
          <a:noFill/>
          <a:ln w="9525">
            <a:noFill/>
            <a:miter lim="800000"/>
            <a:headEnd/>
            <a:tailEnd/>
          </a:ln>
        </p:spPr>
      </p:pic>
      <p:pic>
        <p:nvPicPr>
          <p:cNvPr id="26626" name="Picture 10"/>
          <p:cNvPicPr>
            <a:picLocks noChangeAspect="1" noChangeArrowheads="1"/>
          </p:cNvPicPr>
          <p:nvPr/>
        </p:nvPicPr>
        <p:blipFill>
          <a:blip r:embed="rId3"/>
          <a:srcRect/>
          <a:stretch>
            <a:fillRect/>
          </a:stretch>
        </p:blipFill>
        <p:spPr bwMode="auto">
          <a:xfrm>
            <a:off x="5673725" y="4437063"/>
            <a:ext cx="1847850" cy="1655762"/>
          </a:xfrm>
          <a:prstGeom prst="rect">
            <a:avLst/>
          </a:prstGeom>
          <a:noFill/>
          <a:ln w="9525">
            <a:noFill/>
            <a:miter lim="800000"/>
            <a:headEnd/>
            <a:tailEnd/>
          </a:ln>
        </p:spPr>
      </p:pic>
      <p:pic>
        <p:nvPicPr>
          <p:cNvPr id="26627" name="Picture 12"/>
          <p:cNvPicPr>
            <a:picLocks noChangeAspect="1" noChangeArrowheads="1"/>
          </p:cNvPicPr>
          <p:nvPr/>
        </p:nvPicPr>
        <p:blipFill>
          <a:blip r:embed="rId4"/>
          <a:srcRect/>
          <a:stretch>
            <a:fillRect/>
          </a:stretch>
        </p:blipFill>
        <p:spPr bwMode="auto">
          <a:xfrm>
            <a:off x="7451725" y="4437063"/>
            <a:ext cx="1568450" cy="1655762"/>
          </a:xfrm>
          <a:prstGeom prst="rect">
            <a:avLst/>
          </a:prstGeom>
          <a:noFill/>
          <a:ln w="9525">
            <a:noFill/>
            <a:miter lim="800000"/>
            <a:headEnd/>
            <a:tailEnd/>
          </a:ln>
        </p:spPr>
      </p:pic>
      <p:sp>
        <p:nvSpPr>
          <p:cNvPr id="21507" name="Title 1"/>
          <p:cNvSpPr>
            <a:spLocks noGrp="1"/>
          </p:cNvSpPr>
          <p:nvPr>
            <p:ph type="title"/>
          </p:nvPr>
        </p:nvSpPr>
        <p:spPr>
          <a:xfrm>
            <a:off x="415131" y="166688"/>
            <a:ext cx="8229600" cy="443198"/>
          </a:xfrm>
        </p:spPr>
        <p:txBody>
          <a:bodyPr/>
          <a:lstStyle/>
          <a:p>
            <a:pPr defTabSz="914363" eaLnBrk="1" fontAlgn="auto" hangingPunct="1">
              <a:spcAft>
                <a:spcPts val="0"/>
              </a:spcAft>
              <a:defRPr/>
            </a:pPr>
            <a:r>
              <a:rPr lang="en-GB" dirty="0">
                <a:effectLst/>
              </a:rPr>
              <a:t>Non-surgical Management of GORD</a:t>
            </a:r>
          </a:p>
        </p:txBody>
      </p:sp>
      <p:sp>
        <p:nvSpPr>
          <p:cNvPr id="26629" name="Content Placeholder 2"/>
          <p:cNvSpPr>
            <a:spLocks noGrp="1"/>
          </p:cNvSpPr>
          <p:nvPr>
            <p:ph idx="1"/>
          </p:nvPr>
        </p:nvSpPr>
        <p:spPr>
          <a:xfrm>
            <a:off x="323850" y="935038"/>
            <a:ext cx="8229600" cy="2840037"/>
          </a:xfrm>
        </p:spPr>
        <p:txBody>
          <a:bodyPr/>
          <a:lstStyle/>
          <a:p>
            <a:pPr marL="0" indent="0" eaLnBrk="1" hangingPunct="1">
              <a:buClr>
                <a:srgbClr val="DF8045"/>
              </a:buClr>
              <a:buFont typeface="Wingdings 2" pitchFamily="18" charset="2"/>
              <a:buNone/>
            </a:pPr>
            <a:r>
              <a:rPr lang="en-GB" sz="1600" dirty="0" smtClean="0"/>
              <a:t>Lifestyle changes:</a:t>
            </a:r>
          </a:p>
          <a:p>
            <a:pPr marL="1009650" lvl="2" indent="-342900" eaLnBrk="1" hangingPunct="1">
              <a:buFont typeface="Calibri" pitchFamily="34" charset="0"/>
              <a:buAutoNum type="arabicPeriod"/>
            </a:pPr>
            <a:r>
              <a:rPr lang="en-GB" dirty="0" smtClean="0"/>
              <a:t>Stop smoking</a:t>
            </a:r>
          </a:p>
          <a:p>
            <a:pPr marL="1009650" lvl="2" indent="-342900" eaLnBrk="1" hangingPunct="1">
              <a:buFont typeface="Calibri" pitchFamily="34" charset="0"/>
              <a:buAutoNum type="arabicPeriod"/>
            </a:pPr>
            <a:r>
              <a:rPr lang="en-GB" dirty="0" smtClean="0"/>
              <a:t>Lose weight, if obese</a:t>
            </a:r>
          </a:p>
          <a:p>
            <a:pPr marL="1009650" lvl="2" indent="-342900" eaLnBrk="1" hangingPunct="1">
              <a:buFont typeface="Calibri" pitchFamily="34" charset="0"/>
              <a:buAutoNum type="arabicPeriod"/>
            </a:pPr>
            <a:r>
              <a:rPr lang="en-GB" dirty="0" smtClean="0"/>
              <a:t>Avoid predisposing food</a:t>
            </a:r>
          </a:p>
          <a:p>
            <a:pPr marL="1009650" lvl="2" indent="-342900" eaLnBrk="1" hangingPunct="1">
              <a:buFont typeface="Calibri" pitchFamily="34" charset="0"/>
              <a:buAutoNum type="arabicPeriod"/>
            </a:pPr>
            <a:r>
              <a:rPr lang="en-GB" dirty="0" smtClean="0"/>
              <a:t>Raise head end of bed</a:t>
            </a:r>
          </a:p>
          <a:p>
            <a:pPr marL="1009650" lvl="2" indent="-342900" eaLnBrk="1" hangingPunct="1">
              <a:buFont typeface="Calibri" pitchFamily="34" charset="0"/>
              <a:buAutoNum type="arabicPeriod"/>
            </a:pPr>
            <a:r>
              <a:rPr lang="en-GB" dirty="0" smtClean="0"/>
              <a:t>Avoid lying down after meals</a:t>
            </a:r>
          </a:p>
          <a:p>
            <a:pPr marL="0" indent="0" eaLnBrk="1" hangingPunct="1">
              <a:buClr>
                <a:srgbClr val="DF8045"/>
              </a:buClr>
              <a:buFont typeface="Wingdings 2" pitchFamily="18" charset="2"/>
              <a:buNone/>
            </a:pPr>
            <a:r>
              <a:rPr lang="en-GB" sz="1600" dirty="0" smtClean="0"/>
              <a:t>Medication</a:t>
            </a:r>
          </a:p>
          <a:p>
            <a:pPr marL="1009650" lvl="2" indent="-342900" eaLnBrk="1" hangingPunct="1">
              <a:buFont typeface="Calibri" pitchFamily="34" charset="0"/>
              <a:buAutoNum type="arabicPeriod"/>
            </a:pPr>
            <a:r>
              <a:rPr lang="en-GB" dirty="0" smtClean="0"/>
              <a:t>Antacids</a:t>
            </a:r>
          </a:p>
          <a:p>
            <a:pPr marL="1009650" lvl="2" indent="-342900" eaLnBrk="1" hangingPunct="1">
              <a:buFont typeface="Calibri" pitchFamily="34" charset="0"/>
              <a:buAutoNum type="arabicPeriod"/>
            </a:pPr>
            <a:r>
              <a:rPr lang="en-GB" dirty="0" smtClean="0"/>
              <a:t>Foaming agents</a:t>
            </a:r>
          </a:p>
          <a:p>
            <a:pPr marL="1009650" lvl="2" indent="-342900" eaLnBrk="1" hangingPunct="1">
              <a:buFont typeface="Calibri" pitchFamily="34" charset="0"/>
              <a:buAutoNum type="arabicPeriod"/>
            </a:pPr>
            <a:r>
              <a:rPr lang="en-GB" dirty="0" smtClean="0"/>
              <a:t>H2-receptor antagonist</a:t>
            </a:r>
          </a:p>
          <a:p>
            <a:pPr marL="1009650" lvl="2" indent="-342900" eaLnBrk="1" hangingPunct="1">
              <a:buFont typeface="Calibri" pitchFamily="34" charset="0"/>
              <a:buAutoNum type="arabicPeriod"/>
            </a:pPr>
            <a:r>
              <a:rPr lang="en-GB" dirty="0" smtClean="0"/>
              <a:t>PPI</a:t>
            </a:r>
          </a:p>
          <a:p>
            <a:pPr marL="1009650" lvl="2" indent="-342900" eaLnBrk="1" hangingPunct="1">
              <a:buFont typeface="Calibri" pitchFamily="34" charset="0"/>
              <a:buAutoNum type="arabicPeriod"/>
            </a:pPr>
            <a:r>
              <a:rPr lang="en-GB" dirty="0" smtClean="0"/>
              <a:t>Prokinetics</a:t>
            </a:r>
          </a:p>
        </p:txBody>
      </p:sp>
      <p:pic>
        <p:nvPicPr>
          <p:cNvPr id="26630" name="Picture 2"/>
          <p:cNvPicPr>
            <a:picLocks noChangeAspect="1" noChangeArrowheads="1"/>
          </p:cNvPicPr>
          <p:nvPr/>
        </p:nvPicPr>
        <p:blipFill>
          <a:blip r:embed="rId5"/>
          <a:srcRect/>
          <a:stretch>
            <a:fillRect/>
          </a:stretch>
        </p:blipFill>
        <p:spPr bwMode="auto">
          <a:xfrm>
            <a:off x="107950" y="1268413"/>
            <a:ext cx="693738" cy="692150"/>
          </a:xfrm>
          <a:prstGeom prst="rect">
            <a:avLst/>
          </a:prstGeom>
          <a:noFill/>
          <a:ln w="9525">
            <a:noFill/>
            <a:miter lim="800000"/>
            <a:headEnd/>
            <a:tailEnd/>
          </a:ln>
        </p:spPr>
      </p:pic>
      <p:pic>
        <p:nvPicPr>
          <p:cNvPr id="26631" name="Picture 3"/>
          <p:cNvPicPr>
            <a:picLocks noChangeAspect="1" noChangeArrowheads="1"/>
          </p:cNvPicPr>
          <p:nvPr/>
        </p:nvPicPr>
        <p:blipFill>
          <a:blip r:embed="rId6"/>
          <a:srcRect/>
          <a:stretch>
            <a:fillRect/>
          </a:stretch>
        </p:blipFill>
        <p:spPr bwMode="auto">
          <a:xfrm>
            <a:off x="4379913" y="874713"/>
            <a:ext cx="2155825" cy="1616075"/>
          </a:xfrm>
          <a:prstGeom prst="rect">
            <a:avLst/>
          </a:prstGeom>
          <a:noFill/>
          <a:ln w="9525">
            <a:noFill/>
            <a:miter lim="800000"/>
            <a:headEnd/>
            <a:tailEnd/>
          </a:ln>
        </p:spPr>
      </p:pic>
      <p:pic>
        <p:nvPicPr>
          <p:cNvPr id="26632" name="Picture 4"/>
          <p:cNvPicPr>
            <a:picLocks noChangeAspect="1" noChangeArrowheads="1"/>
          </p:cNvPicPr>
          <p:nvPr/>
        </p:nvPicPr>
        <p:blipFill>
          <a:blip r:embed="rId7"/>
          <a:srcRect/>
          <a:stretch>
            <a:fillRect/>
          </a:stretch>
        </p:blipFill>
        <p:spPr bwMode="auto">
          <a:xfrm>
            <a:off x="6654800" y="836613"/>
            <a:ext cx="2408238" cy="1584325"/>
          </a:xfrm>
          <a:prstGeom prst="rect">
            <a:avLst/>
          </a:prstGeom>
          <a:noFill/>
          <a:ln w="9525">
            <a:noFill/>
            <a:miter lim="800000"/>
            <a:headEnd/>
            <a:tailEnd/>
          </a:ln>
        </p:spPr>
      </p:pic>
      <p:pic>
        <p:nvPicPr>
          <p:cNvPr id="26633" name="Picture 5"/>
          <p:cNvPicPr>
            <a:picLocks noChangeAspect="1" noChangeArrowheads="1"/>
          </p:cNvPicPr>
          <p:nvPr/>
        </p:nvPicPr>
        <p:blipFill>
          <a:blip r:embed="rId8"/>
          <a:srcRect/>
          <a:stretch>
            <a:fillRect/>
          </a:stretch>
        </p:blipFill>
        <p:spPr bwMode="auto">
          <a:xfrm>
            <a:off x="4356100" y="2636838"/>
            <a:ext cx="2068513" cy="1516062"/>
          </a:xfrm>
          <a:prstGeom prst="rect">
            <a:avLst/>
          </a:prstGeom>
          <a:noFill/>
          <a:ln w="9525">
            <a:noFill/>
            <a:miter lim="800000"/>
            <a:headEnd/>
            <a:tailEnd/>
          </a:ln>
        </p:spPr>
      </p:pic>
      <p:pic>
        <p:nvPicPr>
          <p:cNvPr id="26634" name="Picture 6"/>
          <p:cNvPicPr>
            <a:picLocks noChangeAspect="1" noChangeArrowheads="1"/>
          </p:cNvPicPr>
          <p:nvPr/>
        </p:nvPicPr>
        <p:blipFill>
          <a:blip r:embed="rId9"/>
          <a:srcRect/>
          <a:stretch>
            <a:fillRect/>
          </a:stretch>
        </p:blipFill>
        <p:spPr bwMode="auto">
          <a:xfrm>
            <a:off x="6732588" y="2565400"/>
            <a:ext cx="1722437" cy="1655763"/>
          </a:xfrm>
          <a:prstGeom prst="rect">
            <a:avLst/>
          </a:prstGeom>
          <a:noFill/>
          <a:ln w="9525">
            <a:noFill/>
            <a:miter lim="800000"/>
            <a:headEnd/>
            <a:tailEnd/>
          </a:ln>
        </p:spPr>
      </p:pic>
      <p:pic>
        <p:nvPicPr>
          <p:cNvPr id="26635" name="Picture 7"/>
          <p:cNvPicPr>
            <a:picLocks noChangeAspect="1" noChangeArrowheads="1"/>
          </p:cNvPicPr>
          <p:nvPr/>
        </p:nvPicPr>
        <p:blipFill>
          <a:blip r:embed="rId10"/>
          <a:srcRect/>
          <a:stretch>
            <a:fillRect/>
          </a:stretch>
        </p:blipFill>
        <p:spPr bwMode="auto">
          <a:xfrm>
            <a:off x="0" y="4437063"/>
            <a:ext cx="2493963" cy="1646237"/>
          </a:xfrm>
          <a:prstGeom prst="rect">
            <a:avLst/>
          </a:prstGeom>
          <a:noFill/>
          <a:ln w="9525">
            <a:noFill/>
            <a:miter lim="800000"/>
            <a:headEnd/>
            <a:tailEnd/>
          </a:ln>
        </p:spPr>
      </p:pic>
      <p:pic>
        <p:nvPicPr>
          <p:cNvPr id="26636" name="Picture 8"/>
          <p:cNvPicPr>
            <a:picLocks noChangeAspect="1" noChangeArrowheads="1"/>
          </p:cNvPicPr>
          <p:nvPr/>
        </p:nvPicPr>
        <p:blipFill>
          <a:blip r:embed="rId11"/>
          <a:srcRect/>
          <a:stretch>
            <a:fillRect/>
          </a:stretch>
        </p:blipFill>
        <p:spPr bwMode="auto">
          <a:xfrm>
            <a:off x="3708400" y="4437063"/>
            <a:ext cx="647700" cy="1655762"/>
          </a:xfrm>
          <a:prstGeom prst="rect">
            <a:avLst/>
          </a:prstGeom>
          <a:noFill/>
          <a:ln w="9525">
            <a:noFill/>
            <a:miter lim="800000"/>
            <a:headEnd/>
            <a:tailEnd/>
          </a:ln>
        </p:spPr>
      </p:pic>
      <p:pic>
        <p:nvPicPr>
          <p:cNvPr id="26637" name="Picture 11"/>
          <p:cNvPicPr>
            <a:picLocks noChangeAspect="1" noChangeArrowheads="1"/>
          </p:cNvPicPr>
          <p:nvPr/>
        </p:nvPicPr>
        <p:blipFill>
          <a:blip r:embed="rId12"/>
          <a:srcRect l="12740" r="13776"/>
          <a:stretch>
            <a:fillRect/>
          </a:stretch>
        </p:blipFill>
        <p:spPr bwMode="auto">
          <a:xfrm>
            <a:off x="2555875" y="4437063"/>
            <a:ext cx="1193800" cy="1655762"/>
          </a:xfrm>
          <a:prstGeom prst="rect">
            <a:avLst/>
          </a:prstGeom>
          <a:noFill/>
          <a:ln w="9525">
            <a:noFill/>
            <a:miter lim="800000"/>
            <a:headEnd/>
            <a:tailEnd/>
          </a:ln>
        </p:spPr>
      </p:pic>
      <p:sp>
        <p:nvSpPr>
          <p:cNvPr id="5" name="PB"/>
          <p:cNvSpPr/>
          <p:nvPr/>
        </p:nvSpPr>
        <p:spPr bwMode="auto">
          <a:xfrm>
            <a:off x="0" y="6705600"/>
            <a:ext cx="3714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1000" y="230188"/>
            <a:ext cx="8382000" cy="443198"/>
          </a:xfrm>
        </p:spPr>
        <p:txBody>
          <a:bodyPr>
            <a:normAutofit/>
          </a:bodyPr>
          <a:lstStyle/>
          <a:p>
            <a:pPr defTabSz="914363" eaLnBrk="1" fontAlgn="auto" hangingPunct="1">
              <a:spcAft>
                <a:spcPts val="0"/>
              </a:spcAft>
              <a:defRPr/>
            </a:pPr>
            <a:r>
              <a:rPr lang="en-GB" dirty="0">
                <a:effectLst/>
              </a:rPr>
              <a:t>Food to Avoid</a:t>
            </a:r>
          </a:p>
        </p:txBody>
      </p:sp>
      <p:pic>
        <p:nvPicPr>
          <p:cNvPr id="27650" name="Picture 2"/>
          <p:cNvPicPr>
            <a:picLocks noChangeAspect="1" noChangeArrowheads="1"/>
          </p:cNvPicPr>
          <p:nvPr/>
        </p:nvPicPr>
        <p:blipFill>
          <a:blip r:embed="rId2"/>
          <a:srcRect/>
          <a:stretch>
            <a:fillRect/>
          </a:stretch>
        </p:blipFill>
        <p:spPr bwMode="auto">
          <a:xfrm>
            <a:off x="107950" y="1871663"/>
            <a:ext cx="6532563" cy="4375150"/>
          </a:xfrm>
          <a:prstGeom prst="rect">
            <a:avLst/>
          </a:prstGeom>
          <a:noFill/>
          <a:ln w="9525">
            <a:noFill/>
            <a:miter lim="800000"/>
            <a:headEnd/>
            <a:tailEnd/>
          </a:ln>
        </p:spPr>
      </p:pic>
      <p:grpSp>
        <p:nvGrpSpPr>
          <p:cNvPr id="27651" name="Group 2"/>
          <p:cNvGrpSpPr>
            <a:grpSpLocks/>
          </p:cNvGrpSpPr>
          <p:nvPr/>
        </p:nvGrpSpPr>
        <p:grpSpPr bwMode="auto">
          <a:xfrm>
            <a:off x="5800725" y="1873250"/>
            <a:ext cx="3019425" cy="4364038"/>
            <a:chOff x="6109695" y="1869868"/>
            <a:chExt cx="2995412" cy="4163327"/>
          </a:xfrm>
        </p:grpSpPr>
        <p:pic>
          <p:nvPicPr>
            <p:cNvPr id="27658" name="Picture 2"/>
            <p:cNvPicPr>
              <a:picLocks noChangeAspect="1" noChangeArrowheads="1"/>
            </p:cNvPicPr>
            <p:nvPr/>
          </p:nvPicPr>
          <p:blipFill>
            <a:blip r:embed="rId3"/>
            <a:srcRect/>
            <a:stretch>
              <a:fillRect/>
            </a:stretch>
          </p:blipFill>
          <p:spPr bwMode="auto">
            <a:xfrm>
              <a:off x="6109695" y="1870995"/>
              <a:ext cx="1517153" cy="1137865"/>
            </a:xfrm>
            <a:prstGeom prst="rect">
              <a:avLst/>
            </a:prstGeom>
            <a:noFill/>
            <a:ln w="9525">
              <a:noFill/>
              <a:miter lim="800000"/>
              <a:headEnd/>
              <a:tailEnd/>
            </a:ln>
          </p:spPr>
        </p:pic>
        <p:pic>
          <p:nvPicPr>
            <p:cNvPr id="27659" name="Picture 3"/>
            <p:cNvPicPr>
              <a:picLocks noChangeAspect="1" noChangeArrowheads="1"/>
            </p:cNvPicPr>
            <p:nvPr/>
          </p:nvPicPr>
          <p:blipFill>
            <a:blip r:embed="rId4"/>
            <a:srcRect/>
            <a:stretch>
              <a:fillRect/>
            </a:stretch>
          </p:blipFill>
          <p:spPr bwMode="auto">
            <a:xfrm>
              <a:off x="7626848" y="1869868"/>
              <a:ext cx="1478259" cy="1108656"/>
            </a:xfrm>
            <a:prstGeom prst="rect">
              <a:avLst/>
            </a:prstGeom>
            <a:noFill/>
            <a:ln w="9525">
              <a:noFill/>
              <a:miter lim="800000"/>
              <a:headEnd/>
              <a:tailEnd/>
            </a:ln>
          </p:spPr>
        </p:pic>
        <p:pic>
          <p:nvPicPr>
            <p:cNvPr id="27660" name="Picture 4"/>
            <p:cNvPicPr>
              <a:picLocks noChangeAspect="1" noChangeArrowheads="1"/>
            </p:cNvPicPr>
            <p:nvPr/>
          </p:nvPicPr>
          <p:blipFill>
            <a:blip r:embed="rId5"/>
            <a:srcRect/>
            <a:stretch>
              <a:fillRect/>
            </a:stretch>
          </p:blipFill>
          <p:spPr bwMode="auto">
            <a:xfrm>
              <a:off x="6109695" y="3008860"/>
              <a:ext cx="1478736" cy="1109053"/>
            </a:xfrm>
            <a:prstGeom prst="rect">
              <a:avLst/>
            </a:prstGeom>
            <a:noFill/>
            <a:ln w="9525">
              <a:noFill/>
              <a:miter lim="800000"/>
              <a:headEnd/>
              <a:tailEnd/>
            </a:ln>
          </p:spPr>
        </p:pic>
        <p:pic>
          <p:nvPicPr>
            <p:cNvPr id="27661" name="Picture 5"/>
            <p:cNvPicPr>
              <a:picLocks noChangeAspect="1" noChangeArrowheads="1"/>
            </p:cNvPicPr>
            <p:nvPr/>
          </p:nvPicPr>
          <p:blipFill>
            <a:blip r:embed="rId6"/>
            <a:srcRect/>
            <a:stretch>
              <a:fillRect/>
            </a:stretch>
          </p:blipFill>
          <p:spPr bwMode="auto">
            <a:xfrm>
              <a:off x="6109696" y="4117914"/>
              <a:ext cx="982585" cy="982585"/>
            </a:xfrm>
            <a:prstGeom prst="rect">
              <a:avLst/>
            </a:prstGeom>
            <a:noFill/>
            <a:ln w="9525">
              <a:noFill/>
              <a:miter lim="800000"/>
              <a:headEnd/>
              <a:tailEnd/>
            </a:ln>
          </p:spPr>
        </p:pic>
        <p:pic>
          <p:nvPicPr>
            <p:cNvPr id="27662" name="Picture 6"/>
            <p:cNvPicPr>
              <a:picLocks noChangeAspect="1" noChangeArrowheads="1"/>
            </p:cNvPicPr>
            <p:nvPr/>
          </p:nvPicPr>
          <p:blipFill>
            <a:blip r:embed="rId7"/>
            <a:srcRect/>
            <a:stretch>
              <a:fillRect/>
            </a:stretch>
          </p:blipFill>
          <p:spPr bwMode="auto">
            <a:xfrm>
              <a:off x="7092282" y="4102488"/>
              <a:ext cx="1008112" cy="994612"/>
            </a:xfrm>
            <a:prstGeom prst="rect">
              <a:avLst/>
            </a:prstGeom>
            <a:noFill/>
            <a:ln w="9525">
              <a:noFill/>
              <a:miter lim="800000"/>
              <a:headEnd/>
              <a:tailEnd/>
            </a:ln>
          </p:spPr>
        </p:pic>
        <p:pic>
          <p:nvPicPr>
            <p:cNvPr id="27663" name="Picture 7"/>
            <p:cNvPicPr>
              <a:picLocks noChangeAspect="1" noChangeArrowheads="1"/>
            </p:cNvPicPr>
            <p:nvPr/>
          </p:nvPicPr>
          <p:blipFill>
            <a:blip r:embed="rId8"/>
            <a:srcRect/>
            <a:stretch>
              <a:fillRect/>
            </a:stretch>
          </p:blipFill>
          <p:spPr bwMode="auto">
            <a:xfrm>
              <a:off x="8100394" y="4117913"/>
              <a:ext cx="964184" cy="982585"/>
            </a:xfrm>
            <a:prstGeom prst="rect">
              <a:avLst/>
            </a:prstGeom>
            <a:noFill/>
            <a:ln w="9525">
              <a:noFill/>
              <a:miter lim="800000"/>
              <a:headEnd/>
              <a:tailEnd/>
            </a:ln>
          </p:spPr>
        </p:pic>
        <p:pic>
          <p:nvPicPr>
            <p:cNvPr id="27664" name="Picture 8"/>
            <p:cNvPicPr>
              <a:picLocks noChangeAspect="1" noChangeArrowheads="1"/>
            </p:cNvPicPr>
            <p:nvPr/>
          </p:nvPicPr>
          <p:blipFill>
            <a:blip r:embed="rId9"/>
            <a:srcRect/>
            <a:stretch>
              <a:fillRect/>
            </a:stretch>
          </p:blipFill>
          <p:spPr bwMode="auto">
            <a:xfrm>
              <a:off x="7590022" y="3008860"/>
              <a:ext cx="1474555" cy="1093628"/>
            </a:xfrm>
            <a:prstGeom prst="rect">
              <a:avLst/>
            </a:prstGeom>
            <a:noFill/>
            <a:ln w="9525">
              <a:noFill/>
              <a:miter lim="800000"/>
              <a:headEnd/>
              <a:tailEnd/>
            </a:ln>
          </p:spPr>
        </p:pic>
        <p:pic>
          <p:nvPicPr>
            <p:cNvPr id="27665" name="Picture 9"/>
            <p:cNvPicPr>
              <a:picLocks noChangeAspect="1" noChangeArrowheads="1"/>
            </p:cNvPicPr>
            <p:nvPr/>
          </p:nvPicPr>
          <p:blipFill>
            <a:blip r:embed="rId10"/>
            <a:srcRect/>
            <a:stretch>
              <a:fillRect/>
            </a:stretch>
          </p:blipFill>
          <p:spPr bwMode="auto">
            <a:xfrm>
              <a:off x="6109695" y="5085184"/>
              <a:ext cx="1573233" cy="948011"/>
            </a:xfrm>
            <a:prstGeom prst="rect">
              <a:avLst/>
            </a:prstGeom>
            <a:noFill/>
            <a:ln w="9525">
              <a:noFill/>
              <a:miter lim="800000"/>
              <a:headEnd/>
              <a:tailEnd/>
            </a:ln>
          </p:spPr>
        </p:pic>
        <p:pic>
          <p:nvPicPr>
            <p:cNvPr id="27666" name="Picture 10"/>
            <p:cNvPicPr>
              <a:picLocks noChangeAspect="1" noChangeArrowheads="1"/>
            </p:cNvPicPr>
            <p:nvPr/>
          </p:nvPicPr>
          <p:blipFill>
            <a:blip r:embed="rId11"/>
            <a:srcRect/>
            <a:stretch>
              <a:fillRect/>
            </a:stretch>
          </p:blipFill>
          <p:spPr bwMode="auto">
            <a:xfrm>
              <a:off x="7682928" y="5091068"/>
              <a:ext cx="1381649" cy="828990"/>
            </a:xfrm>
            <a:prstGeom prst="rect">
              <a:avLst/>
            </a:prstGeom>
            <a:noFill/>
            <a:ln w="9525">
              <a:noFill/>
              <a:miter lim="800000"/>
              <a:headEnd/>
              <a:tailEnd/>
            </a:ln>
          </p:spPr>
        </p:pic>
      </p:grpSp>
      <p:pic>
        <p:nvPicPr>
          <p:cNvPr id="27653" name="Picture 4" descr="http://upload.wikimedia.org/wikipedia/commons/thumb/a/ac/Green_tick.svg/600px-Green_tick.svg.png"/>
          <p:cNvPicPr>
            <a:picLocks noChangeAspect="1" noChangeArrowheads="1"/>
          </p:cNvPicPr>
          <p:nvPr/>
        </p:nvPicPr>
        <p:blipFill>
          <a:blip r:embed="rId12"/>
          <a:srcRect/>
          <a:stretch>
            <a:fillRect/>
          </a:stretch>
        </p:blipFill>
        <p:spPr bwMode="auto">
          <a:xfrm>
            <a:off x="7297738" y="939800"/>
            <a:ext cx="769937" cy="769938"/>
          </a:xfrm>
          <a:prstGeom prst="rect">
            <a:avLst/>
          </a:prstGeom>
          <a:noFill/>
          <a:ln w="9525">
            <a:noFill/>
            <a:miter lim="800000"/>
            <a:headEnd/>
            <a:tailEnd/>
          </a:ln>
        </p:spPr>
      </p:pic>
      <p:pic>
        <p:nvPicPr>
          <p:cNvPr id="27654" name="Picture 6" descr="red tick"/>
          <p:cNvPicPr>
            <a:picLocks noChangeAspect="1" noChangeArrowheads="1"/>
          </p:cNvPicPr>
          <p:nvPr/>
        </p:nvPicPr>
        <p:blipFill>
          <a:blip r:embed="rId13"/>
          <a:srcRect/>
          <a:stretch>
            <a:fillRect/>
          </a:stretch>
        </p:blipFill>
        <p:spPr bwMode="auto">
          <a:xfrm>
            <a:off x="4683125" y="1389063"/>
            <a:ext cx="542925" cy="485775"/>
          </a:xfrm>
          <a:prstGeom prst="rect">
            <a:avLst/>
          </a:prstGeom>
          <a:noFill/>
          <a:ln w="9525">
            <a:noFill/>
            <a:miter lim="800000"/>
            <a:headEnd/>
            <a:tailEnd/>
          </a:ln>
        </p:spPr>
      </p:pic>
      <p:pic>
        <p:nvPicPr>
          <p:cNvPr id="27655" name="Picture 8" descr="NO pic"/>
          <p:cNvPicPr>
            <a:picLocks noChangeAspect="1" noChangeArrowheads="1"/>
          </p:cNvPicPr>
          <p:nvPr/>
        </p:nvPicPr>
        <p:blipFill>
          <a:blip r:embed="rId14"/>
          <a:srcRect/>
          <a:stretch>
            <a:fillRect/>
          </a:stretch>
        </p:blipFill>
        <p:spPr bwMode="auto">
          <a:xfrm>
            <a:off x="2843213" y="1365250"/>
            <a:ext cx="660400" cy="509588"/>
          </a:xfrm>
          <a:prstGeom prst="rect">
            <a:avLst/>
          </a:prstGeom>
          <a:noFill/>
          <a:ln w="9525">
            <a:noFill/>
            <a:miter lim="800000"/>
            <a:headEnd/>
            <a:tailEnd/>
          </a:ln>
        </p:spPr>
      </p:pic>
      <p:pic>
        <p:nvPicPr>
          <p:cNvPr id="27656" name="Picture 13"/>
          <p:cNvPicPr>
            <a:picLocks noChangeAspect="1" noChangeArrowheads="1"/>
          </p:cNvPicPr>
          <p:nvPr/>
        </p:nvPicPr>
        <p:blipFill>
          <a:blip r:embed="rId15"/>
          <a:srcRect/>
          <a:stretch>
            <a:fillRect/>
          </a:stretch>
        </p:blipFill>
        <p:spPr bwMode="auto">
          <a:xfrm>
            <a:off x="1331913" y="1874838"/>
            <a:ext cx="368300" cy="368300"/>
          </a:xfrm>
          <a:prstGeom prst="rect">
            <a:avLst/>
          </a:prstGeom>
          <a:noFill/>
          <a:ln w="9525">
            <a:noFill/>
            <a:miter lim="800000"/>
            <a:headEnd/>
            <a:tailEnd/>
          </a:ln>
        </p:spPr>
      </p:pic>
      <p:sp>
        <p:nvSpPr>
          <p:cNvPr id="5" name="PB"/>
          <p:cNvSpPr/>
          <p:nvPr/>
        </p:nvSpPr>
        <p:spPr bwMode="auto">
          <a:xfrm>
            <a:off x="0" y="6705600"/>
            <a:ext cx="4000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323528" y="116632"/>
            <a:ext cx="8229600" cy="443198"/>
          </a:xfrm>
        </p:spPr>
        <p:txBody>
          <a:bodyPr/>
          <a:lstStyle/>
          <a:p>
            <a:pPr defTabSz="914363" eaLnBrk="1" fontAlgn="auto" hangingPunct="1">
              <a:spcAft>
                <a:spcPts val="0"/>
              </a:spcAft>
              <a:defRPr/>
            </a:pPr>
            <a:r>
              <a:rPr lang="en-GB" dirty="0">
                <a:effectLst/>
              </a:rPr>
              <a:t>AGA Medical Position 2008</a:t>
            </a:r>
          </a:p>
        </p:txBody>
      </p:sp>
      <p:sp>
        <p:nvSpPr>
          <p:cNvPr id="28674" name="Content Placeholder 2"/>
          <p:cNvSpPr>
            <a:spLocks noGrp="1"/>
          </p:cNvSpPr>
          <p:nvPr>
            <p:ph idx="1"/>
          </p:nvPr>
        </p:nvSpPr>
        <p:spPr>
          <a:xfrm>
            <a:off x="250825" y="765175"/>
            <a:ext cx="8642350" cy="4379660"/>
          </a:xfrm>
        </p:spPr>
        <p:txBody>
          <a:bodyPr/>
          <a:lstStyle/>
          <a:p>
            <a:pPr marL="342900" indent="-342900" eaLnBrk="1" hangingPunct="1">
              <a:buFont typeface="Calibri" pitchFamily="34" charset="0"/>
              <a:buAutoNum type="arabicPeriod"/>
            </a:pPr>
            <a:r>
              <a:rPr lang="en-GB" dirty="0" smtClean="0">
                <a:solidFill>
                  <a:schemeClr val="tx2">
                    <a:lumMod val="90000"/>
                  </a:schemeClr>
                </a:solidFill>
              </a:rPr>
              <a:t>PPI therapy </a:t>
            </a:r>
            <a:r>
              <a:rPr lang="en-GB" dirty="0" smtClean="0">
                <a:solidFill>
                  <a:srgbClr val="F2F2F2"/>
                </a:solidFill>
              </a:rPr>
              <a:t>should be recommended as initial therapy because of superior safety</a:t>
            </a:r>
          </a:p>
          <a:p>
            <a:pPr lvl="1" eaLnBrk="1" hangingPunct="1">
              <a:buFont typeface="Arial" panose="020B0604020202020204" pitchFamily="34" charset="0"/>
              <a:buChar char="•"/>
            </a:pPr>
            <a:r>
              <a:rPr lang="en-GB" dirty="0" smtClean="0">
                <a:solidFill>
                  <a:srgbClr val="F2F2F2"/>
                </a:solidFill>
              </a:rPr>
              <a:t>When surgery and PPI therapy offer similar efficacy (Grade A).</a:t>
            </a:r>
          </a:p>
          <a:p>
            <a:pPr lvl="1" eaLnBrk="1" hangingPunct="1">
              <a:buFont typeface="Arial" panose="020B0604020202020204" pitchFamily="34" charset="0"/>
              <a:buChar char="•"/>
            </a:pPr>
            <a:endParaRPr lang="en-GB" dirty="0" smtClean="0">
              <a:solidFill>
                <a:srgbClr val="F2F2F2"/>
              </a:solidFill>
            </a:endParaRPr>
          </a:p>
          <a:p>
            <a:pPr marL="342900" indent="-342900" eaLnBrk="1" hangingPunct="1">
              <a:buFont typeface="Calibri" pitchFamily="34" charset="0"/>
              <a:buAutoNum type="arabicPeriod"/>
            </a:pPr>
            <a:r>
              <a:rPr lang="en-GB" dirty="0">
                <a:solidFill>
                  <a:schemeClr val="tx2">
                    <a:lumMod val="90000"/>
                  </a:schemeClr>
                </a:solidFill>
              </a:rPr>
              <a:t>Antireflux surgery </a:t>
            </a:r>
            <a:r>
              <a:rPr lang="en-GB" dirty="0" smtClean="0">
                <a:solidFill>
                  <a:srgbClr val="F2F2F2"/>
                </a:solidFill>
              </a:rPr>
              <a:t>should be considered for </a:t>
            </a:r>
          </a:p>
          <a:p>
            <a:pPr lvl="1" eaLnBrk="1" hangingPunct="1">
              <a:buFont typeface="Arial" panose="020B0604020202020204" pitchFamily="34" charset="0"/>
              <a:buChar char="•"/>
            </a:pPr>
            <a:r>
              <a:rPr lang="en-GB" dirty="0" smtClean="0">
                <a:solidFill>
                  <a:srgbClr val="F2F2F2"/>
                </a:solidFill>
              </a:rPr>
              <a:t>Patients responsive to, but intolerant of, acid suppressive therapy, as an alternative (Grade A).</a:t>
            </a:r>
          </a:p>
          <a:p>
            <a:pPr marL="1143000" lvl="2" indent="-228600" eaLnBrk="1" hangingPunct="1">
              <a:buFont typeface="Calibri" pitchFamily="34" charset="0"/>
              <a:buChar char="–"/>
            </a:pPr>
            <a:r>
              <a:rPr lang="en-GB" dirty="0" smtClean="0">
                <a:solidFill>
                  <a:srgbClr val="F2F2F2"/>
                </a:solidFill>
              </a:rPr>
              <a:t>headache, nausea, diarrhoea, abdominal pain, fatigue, dizziness</a:t>
            </a:r>
          </a:p>
          <a:p>
            <a:pPr lvl="1" eaLnBrk="1" hangingPunct="1">
              <a:buFont typeface="Arial" panose="020B0604020202020204" pitchFamily="34" charset="0"/>
              <a:buChar char="•"/>
            </a:pPr>
            <a:r>
              <a:rPr lang="en-GB" dirty="0" smtClean="0">
                <a:solidFill>
                  <a:srgbClr val="F2F2F2"/>
                </a:solidFill>
              </a:rPr>
              <a:t>Patients with persistent troublesome symptoms, especially troublesome regurgitation, despite PPI therapy (Grade B).</a:t>
            </a:r>
          </a:p>
          <a:p>
            <a:pPr lvl="1" eaLnBrk="1" hangingPunct="1">
              <a:buFont typeface="Arial" panose="020B0604020202020204" pitchFamily="34" charset="0"/>
              <a:buChar char="•"/>
            </a:pPr>
            <a:r>
              <a:rPr lang="en-GB" dirty="0" smtClean="0">
                <a:solidFill>
                  <a:srgbClr val="F2F2F2"/>
                </a:solidFill>
              </a:rPr>
              <a:t>Patients with an extraoesophageal GERD syndrome with persistent troublesome symptoms despite PPI therapy (Grade C).</a:t>
            </a:r>
          </a:p>
          <a:p>
            <a:pPr lvl="1" eaLnBrk="1" hangingPunct="1">
              <a:buFont typeface="Arial" panose="020B0604020202020204" pitchFamily="34" charset="0"/>
              <a:buChar char="•"/>
            </a:pPr>
            <a:r>
              <a:rPr lang="en-GB" dirty="0" smtClean="0">
                <a:solidFill>
                  <a:srgbClr val="F2F2F2"/>
                </a:solidFill>
              </a:rPr>
              <a:t>Patients with an o</a:t>
            </a:r>
            <a:r>
              <a:rPr lang="en-GB" i="1" dirty="0" smtClean="0">
                <a:solidFill>
                  <a:srgbClr val="F2F2F2"/>
                </a:solidFill>
              </a:rPr>
              <a:t>esophageal syndrome with or without tissue damage who are symptomatically well controlled on medical therapy </a:t>
            </a:r>
            <a:r>
              <a:rPr lang="en-GB" dirty="0" smtClean="0">
                <a:solidFill>
                  <a:srgbClr val="F2F2F2"/>
                </a:solidFill>
              </a:rPr>
              <a:t>(Grade D).</a:t>
            </a:r>
          </a:p>
          <a:p>
            <a:pPr lvl="1" eaLnBrk="1" hangingPunct="1">
              <a:buFont typeface="Arial" panose="020B0604020202020204" pitchFamily="34" charset="0"/>
              <a:buChar char="•"/>
            </a:pPr>
            <a:r>
              <a:rPr lang="en-GB" dirty="0" smtClean="0">
                <a:solidFill>
                  <a:srgbClr val="F2F2F2"/>
                </a:solidFill>
              </a:rPr>
              <a:t>Patients </a:t>
            </a:r>
            <a:r>
              <a:rPr lang="en-GB" i="1" dirty="0" smtClean="0">
                <a:solidFill>
                  <a:srgbClr val="F2F2F2"/>
                </a:solidFill>
              </a:rPr>
              <a:t>with Barrett’s </a:t>
            </a:r>
            <a:r>
              <a:rPr lang="en-GB" dirty="0" smtClean="0">
                <a:solidFill>
                  <a:srgbClr val="F2F2F2"/>
                </a:solidFill>
              </a:rPr>
              <a:t>metaplasia as an </a:t>
            </a:r>
            <a:r>
              <a:rPr lang="en-GB" i="1" dirty="0" smtClean="0">
                <a:solidFill>
                  <a:srgbClr val="F2F2F2"/>
                </a:solidFill>
              </a:rPr>
              <a:t>antineoplastic measure</a:t>
            </a:r>
            <a:r>
              <a:rPr lang="en-GB" dirty="0" smtClean="0">
                <a:solidFill>
                  <a:srgbClr val="F2F2F2"/>
                </a:solidFill>
              </a:rPr>
              <a:t> (Grade D).</a:t>
            </a:r>
          </a:p>
          <a:p>
            <a:pPr lvl="1" eaLnBrk="1" hangingPunct="1">
              <a:buFont typeface="Arial" panose="020B0604020202020204" pitchFamily="34" charset="0"/>
              <a:buChar char="•"/>
            </a:pPr>
            <a:endParaRPr lang="en-GB" dirty="0" smtClean="0">
              <a:solidFill>
                <a:srgbClr val="F2F2F2"/>
              </a:solidFill>
            </a:endParaRPr>
          </a:p>
          <a:p>
            <a:pPr marL="342900" indent="-342900" eaLnBrk="1" hangingPunct="1">
              <a:buFont typeface="Calibri" pitchFamily="34" charset="0"/>
              <a:buAutoNum type="arabicPeriod"/>
            </a:pPr>
            <a:r>
              <a:rPr lang="en-GB" dirty="0">
                <a:solidFill>
                  <a:schemeClr val="tx2">
                    <a:lumMod val="90000"/>
                  </a:schemeClr>
                </a:solidFill>
              </a:rPr>
              <a:t>Endoluminal antireflux procedures  </a:t>
            </a:r>
            <a:r>
              <a:rPr lang="en-GB" dirty="0" smtClean="0">
                <a:solidFill>
                  <a:srgbClr val="F2F2F2"/>
                </a:solidFill>
              </a:rPr>
              <a:t>- there is insufficient evidence for or against the use of (Grade Insufficient).</a:t>
            </a:r>
          </a:p>
          <a:p>
            <a:pPr marL="860425" lvl="1" indent="-342900" algn="r" eaLnBrk="1" hangingPunct="1">
              <a:buFont typeface="Wingdings 2" pitchFamily="18" charset="2"/>
              <a:buNone/>
            </a:pPr>
            <a:r>
              <a:rPr lang="en-GB" sz="1200" dirty="0" smtClean="0">
                <a:solidFill>
                  <a:srgbClr val="F2F2F2"/>
                </a:solidFill>
                <a:hlinkClick r:id="rId2" action="ppaction://hlinksldjump"/>
              </a:rPr>
              <a:t>Gastroenterology Volume 135, Issue 4 , Pages 1383-1391.e5, October 2008</a:t>
            </a:r>
            <a:endParaRPr lang="en-GB" sz="1200" dirty="0" smtClean="0">
              <a:solidFill>
                <a:srgbClr val="F2F2F2"/>
              </a:solidFill>
            </a:endParaRPr>
          </a:p>
        </p:txBody>
      </p:sp>
      <p:sp>
        <p:nvSpPr>
          <p:cNvPr id="5" name="PB"/>
          <p:cNvSpPr/>
          <p:nvPr/>
        </p:nvSpPr>
        <p:spPr bwMode="auto">
          <a:xfrm>
            <a:off x="0" y="6705600"/>
            <a:ext cx="4286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070" y="201637"/>
            <a:ext cx="8808426" cy="520037"/>
          </a:xfrm>
        </p:spPr>
        <p:txBody>
          <a:bodyPr>
            <a:normAutofit/>
          </a:bodyPr>
          <a:lstStyle/>
          <a:p>
            <a:pPr defTabSz="914363" eaLnBrk="1" fontAlgn="auto" hangingPunct="1">
              <a:spcAft>
                <a:spcPts val="0"/>
              </a:spcAft>
              <a:defRPr/>
            </a:pPr>
            <a:r>
              <a:rPr lang="en-GB" dirty="0" smtClean="0">
                <a:effectLst/>
              </a:rPr>
              <a:t>Management of Barrett’s Oesophagus</a:t>
            </a:r>
            <a:endParaRPr lang="en-GB" dirty="0">
              <a:effectLst/>
            </a:endParaRPr>
          </a:p>
        </p:txBody>
      </p:sp>
      <p:sp>
        <p:nvSpPr>
          <p:cNvPr id="22531" name="TextBox 9"/>
          <p:cNvSpPr txBox="1">
            <a:spLocks noChangeArrowheads="1"/>
          </p:cNvSpPr>
          <p:nvPr/>
        </p:nvSpPr>
        <p:spPr bwMode="auto">
          <a:xfrm>
            <a:off x="179512" y="6015001"/>
            <a:ext cx="8568952" cy="258532"/>
          </a:xfrm>
          <a:prstGeom prst="rect">
            <a:avLst/>
          </a:prstGeom>
          <a:noFill/>
          <a:ln w="9525">
            <a:noFill/>
            <a:miter lim="800000"/>
            <a:headEnd/>
            <a:tailEnd/>
          </a:ln>
        </p:spPr>
        <p:txBody>
          <a:bodyPr wrap="square">
            <a:spAutoFit/>
          </a:bodyPr>
          <a:lstStyle/>
          <a:p>
            <a:pPr marL="342900" indent="-342900">
              <a:lnSpc>
                <a:spcPct val="90000"/>
              </a:lnSpc>
              <a:spcBef>
                <a:spcPct val="20000"/>
              </a:spcBef>
              <a:buFont typeface="Calibri" pitchFamily="34" charset="0"/>
              <a:buNone/>
            </a:pPr>
            <a:r>
              <a:rPr lang="en-GB" sz="1200" dirty="0">
                <a:hlinkClick r:id="rId2" action="ppaction://hlinksldjump"/>
              </a:rPr>
              <a:t>BSG guidelines for the diagnosis and management of Barrett’s Columnar-lined oesophagus (CLO) </a:t>
            </a:r>
            <a:r>
              <a:rPr lang="en-GB" sz="1200" dirty="0" smtClean="0">
                <a:hlinkClick r:id="rId2" action="ppaction://hlinksldjump"/>
              </a:rPr>
              <a:t>3 August </a:t>
            </a:r>
            <a:r>
              <a:rPr lang="en-GB" sz="1200" dirty="0">
                <a:hlinkClick r:id="rId2" action="ppaction://hlinksldjump"/>
              </a:rPr>
              <a:t>2005</a:t>
            </a:r>
            <a:endParaRPr lang="en-GB" sz="1200" dirty="0"/>
          </a:p>
        </p:txBody>
      </p:sp>
      <p:sp>
        <p:nvSpPr>
          <p:cNvPr id="9" name="Content Placeholder 2"/>
          <p:cNvSpPr>
            <a:spLocks noGrp="1"/>
          </p:cNvSpPr>
          <p:nvPr>
            <p:ph type="body" idx="2"/>
          </p:nvPr>
        </p:nvSpPr>
        <p:spPr>
          <a:xfrm>
            <a:off x="300608" y="764704"/>
            <a:ext cx="8447856" cy="5013680"/>
          </a:xfrm>
        </p:spPr>
        <p:txBody>
          <a:bodyPr/>
          <a:lstStyle/>
          <a:p>
            <a:pPr marL="280988" indent="-280988" eaLnBrk="1" hangingPunct="1"/>
            <a:r>
              <a:rPr lang="en-GB" sz="1800" dirty="0"/>
              <a:t>In symptomatic patients, symptom control is an important objective of treatment but because many patients with CLO have few or no symptoms due to the relative insensitivity of columnar mucosa to acid, symptom control should not be interpreted as indicating suppression of gastrooesophageal reflux. (Grade B).</a:t>
            </a:r>
          </a:p>
          <a:p>
            <a:pPr marL="280988" indent="-280988" eaLnBrk="1" hangingPunct="1"/>
            <a:r>
              <a:rPr lang="en-GB" sz="1800" dirty="0" smtClean="0"/>
              <a:t>When endoscopic surveillance is considered appropriate, it should be performed every 2 years.</a:t>
            </a:r>
          </a:p>
          <a:p>
            <a:pPr marL="280988" indent="-280988" eaLnBrk="1" hangingPunct="1"/>
            <a:r>
              <a:rPr lang="en-GB" sz="1800" dirty="0" smtClean="0"/>
              <a:t>In </a:t>
            </a:r>
            <a:r>
              <a:rPr lang="en-GB" sz="1800" dirty="0"/>
              <a:t>surveillance endoscopy, </a:t>
            </a:r>
            <a:r>
              <a:rPr lang="en-GB" sz="1800" dirty="0" smtClean="0"/>
              <a:t>quadratics biopsies should </a:t>
            </a:r>
            <a:r>
              <a:rPr lang="en-GB" sz="1800" dirty="0"/>
              <a:t>be taken every 2cm in the columnar </a:t>
            </a:r>
            <a:r>
              <a:rPr lang="en-GB" sz="1800" dirty="0" smtClean="0"/>
              <a:t>segment together </a:t>
            </a:r>
            <a:r>
              <a:rPr lang="en-GB" sz="1800" dirty="0"/>
              <a:t>with biopsies of any visible </a:t>
            </a:r>
            <a:r>
              <a:rPr lang="en-GB" sz="1800" dirty="0" smtClean="0"/>
              <a:t>lesion.</a:t>
            </a:r>
          </a:p>
          <a:p>
            <a:pPr marL="280988" indent="-280988" eaLnBrk="1" hangingPunct="1"/>
            <a:r>
              <a:rPr lang="en-GB" sz="1800" dirty="0" smtClean="0"/>
              <a:t>Low-grade </a:t>
            </a:r>
            <a:r>
              <a:rPr lang="en-GB" sz="1800" dirty="0"/>
              <a:t>dysplasia should be managed firstly </a:t>
            </a:r>
            <a:r>
              <a:rPr lang="en-GB" sz="1800" dirty="0" smtClean="0"/>
              <a:t>by extensive </a:t>
            </a:r>
            <a:r>
              <a:rPr lang="en-GB" sz="1800" dirty="0"/>
              <a:t>re-biopsy after intensive acid suppression </a:t>
            </a:r>
            <a:r>
              <a:rPr lang="en-GB" sz="1800" dirty="0" smtClean="0"/>
              <a:t>for 8–12 </a:t>
            </a:r>
            <a:r>
              <a:rPr lang="en-GB" sz="1800" dirty="0"/>
              <a:t>weeks. If persisting, surveillance should be </a:t>
            </a:r>
            <a:r>
              <a:rPr lang="en-GB" sz="1800" dirty="0" smtClean="0"/>
              <a:t>6-monthly </a:t>
            </a:r>
            <a:r>
              <a:rPr lang="en-GB" sz="1800" dirty="0"/>
              <a:t>for as long as it remains stable. If </a:t>
            </a:r>
            <a:r>
              <a:rPr lang="en-GB" sz="1800" dirty="0" smtClean="0"/>
              <a:t>apparent regression </a:t>
            </a:r>
            <a:r>
              <a:rPr lang="en-GB" sz="1800" dirty="0"/>
              <a:t>occurs on two consequent examinations</a:t>
            </a:r>
            <a:r>
              <a:rPr lang="en-GB" sz="1800" dirty="0" smtClean="0"/>
              <a:t>, surveillance </a:t>
            </a:r>
            <a:r>
              <a:rPr lang="en-GB" sz="1800" dirty="0"/>
              <a:t>internals may be increased to 2–3 yearly</a:t>
            </a:r>
            <a:r>
              <a:rPr lang="en-GB" sz="1800" dirty="0" smtClean="0"/>
              <a:t>. (Grade </a:t>
            </a:r>
            <a:r>
              <a:rPr lang="en-GB" sz="1800" dirty="0"/>
              <a:t>C</a:t>
            </a:r>
            <a:r>
              <a:rPr lang="en-GB" sz="1800" dirty="0" smtClean="0"/>
              <a:t>).</a:t>
            </a:r>
          </a:p>
          <a:p>
            <a:pPr marL="280988" indent="-280988" eaLnBrk="1" hangingPunct="1"/>
            <a:r>
              <a:rPr lang="en-GB" sz="1800" dirty="0" smtClean="0"/>
              <a:t>High-grade </a:t>
            </a:r>
            <a:r>
              <a:rPr lang="en-GB" sz="1800" dirty="0"/>
              <a:t>dysplasia is associated with a focus of </a:t>
            </a:r>
            <a:r>
              <a:rPr lang="en-GB" sz="1800" dirty="0" smtClean="0"/>
              <a:t>invasive adenocarcinoma </a:t>
            </a:r>
            <a:r>
              <a:rPr lang="en-GB" sz="1800" dirty="0"/>
              <a:t>in 30–40% of patients. </a:t>
            </a:r>
            <a:r>
              <a:rPr lang="en-GB" sz="1800" dirty="0" smtClean="0"/>
              <a:t>If </a:t>
            </a:r>
            <a:r>
              <a:rPr lang="en-GB" sz="1800" dirty="0"/>
              <a:t>the changes persist after intensive acid </a:t>
            </a:r>
            <a:r>
              <a:rPr lang="en-GB" sz="1800" dirty="0" smtClean="0"/>
              <a:t>suppression and </a:t>
            </a:r>
            <a:r>
              <a:rPr lang="en-GB" sz="1800" dirty="0"/>
              <a:t>are confirmed by two expert pathologists</a:t>
            </a:r>
            <a:r>
              <a:rPr lang="en-GB" sz="1800" dirty="0" smtClean="0"/>
              <a:t>, oesophagectomy </a:t>
            </a:r>
            <a:r>
              <a:rPr lang="en-GB" sz="1800" dirty="0"/>
              <a:t>in a specialised unit is currently </a:t>
            </a:r>
            <a:r>
              <a:rPr lang="en-GB" sz="1800" dirty="0" smtClean="0"/>
              <a:t>recommended in </a:t>
            </a:r>
            <a:r>
              <a:rPr lang="en-GB" sz="1800" dirty="0"/>
              <a:t>patients considered fit for </a:t>
            </a:r>
            <a:r>
              <a:rPr lang="en-GB" sz="1800" dirty="0" smtClean="0"/>
              <a:t>surgery (Grade </a:t>
            </a:r>
            <a:r>
              <a:rPr lang="en-GB" sz="1800" dirty="0"/>
              <a:t>C). In those unfit for surgery</a:t>
            </a:r>
            <a:r>
              <a:rPr lang="en-GB" sz="1800" dirty="0" smtClean="0"/>
              <a:t>, endoscopic </a:t>
            </a:r>
            <a:r>
              <a:rPr lang="en-GB" sz="1800" dirty="0"/>
              <a:t>ablation or mucosal resection should </a:t>
            </a:r>
            <a:r>
              <a:rPr lang="en-GB" sz="1800" dirty="0" smtClean="0"/>
              <a:t>be considered (Grade </a:t>
            </a:r>
            <a:r>
              <a:rPr lang="en-GB" sz="1800" dirty="0"/>
              <a:t>C</a:t>
            </a:r>
            <a:r>
              <a:rPr lang="en-GB" sz="1800" dirty="0" smtClean="0"/>
              <a:t>).</a:t>
            </a:r>
          </a:p>
          <a:p>
            <a:pPr marL="280988" indent="-280988" eaLnBrk="1" hangingPunct="1"/>
            <a:r>
              <a:rPr lang="en-GB" sz="1800" dirty="0" smtClean="0"/>
              <a:t>Indications </a:t>
            </a:r>
            <a:r>
              <a:rPr lang="en-GB" sz="1800" dirty="0"/>
              <a:t>for fundoplication in patients </a:t>
            </a:r>
            <a:r>
              <a:rPr lang="en-GB" sz="1800" dirty="0" smtClean="0"/>
              <a:t>with CLO </a:t>
            </a:r>
            <a:r>
              <a:rPr lang="en-GB" sz="1800" dirty="0"/>
              <a:t>are essentially the same as those </a:t>
            </a:r>
            <a:r>
              <a:rPr lang="en-GB" sz="1800" dirty="0" smtClean="0"/>
              <a:t>in GORD </a:t>
            </a:r>
            <a:r>
              <a:rPr lang="en-GB" sz="1800" dirty="0"/>
              <a:t>(Grade </a:t>
            </a:r>
            <a:r>
              <a:rPr lang="en-GB" sz="1800" dirty="0" smtClean="0"/>
              <a:t>B).</a:t>
            </a:r>
            <a:endParaRPr lang="en-GB" sz="1800" dirty="0"/>
          </a:p>
        </p:txBody>
      </p:sp>
      <p:sp>
        <p:nvSpPr>
          <p:cNvPr id="5" name="PB"/>
          <p:cNvSpPr/>
          <p:nvPr/>
        </p:nvSpPr>
        <p:spPr bwMode="auto">
          <a:xfrm>
            <a:off x="0" y="6705600"/>
            <a:ext cx="4572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3044165425"/>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1"/>
            <a:ext cx="8351837" cy="504056"/>
          </a:xfrm>
        </p:spPr>
        <p:txBody>
          <a:bodyPr>
            <a:normAutofit/>
          </a:bodyPr>
          <a:lstStyle/>
          <a:p>
            <a:pPr defTabSz="914363" eaLnBrk="1" fontAlgn="auto" hangingPunct="1">
              <a:spcAft>
                <a:spcPts val="0"/>
              </a:spcAft>
              <a:defRPr/>
            </a:pPr>
            <a:r>
              <a:rPr lang="en-GB" dirty="0">
                <a:effectLst/>
              </a:rPr>
              <a:t>SAGES 2010/2013: Indications for Surgery</a:t>
            </a:r>
          </a:p>
        </p:txBody>
      </p:sp>
      <p:sp>
        <p:nvSpPr>
          <p:cNvPr id="29698" name="Content Placeholder 6"/>
          <p:cNvSpPr>
            <a:spLocks noGrp="1"/>
          </p:cNvSpPr>
          <p:nvPr>
            <p:ph idx="1"/>
          </p:nvPr>
        </p:nvSpPr>
        <p:spPr>
          <a:xfrm>
            <a:off x="250825" y="774700"/>
            <a:ext cx="8229600" cy="1163638"/>
          </a:xfrm>
        </p:spPr>
        <p:txBody>
          <a:bodyPr/>
          <a:lstStyle/>
          <a:p>
            <a:pPr marL="514350" indent="-514350" eaLnBrk="1" hangingPunct="1">
              <a:buFont typeface="Wingdings 2" pitchFamily="18" charset="2"/>
              <a:buAutoNum type="arabicParenR"/>
            </a:pPr>
            <a:r>
              <a:rPr lang="en-GB" dirty="0" smtClean="0"/>
              <a:t>Failed medical management </a:t>
            </a:r>
          </a:p>
          <a:p>
            <a:pPr marL="514350" indent="-514350" eaLnBrk="1" hangingPunct="1">
              <a:buFont typeface="Wingdings 2" pitchFamily="18" charset="2"/>
              <a:buAutoNum type="arabicParenR"/>
            </a:pPr>
            <a:r>
              <a:rPr lang="en-GB" dirty="0" smtClean="0"/>
              <a:t>Opt for surgery despite successful medical management</a:t>
            </a:r>
          </a:p>
          <a:p>
            <a:pPr marL="514350" indent="-514350" eaLnBrk="1" hangingPunct="1">
              <a:buFont typeface="Wingdings 2" pitchFamily="18" charset="2"/>
              <a:buAutoNum type="arabicParenR"/>
            </a:pPr>
            <a:r>
              <a:rPr lang="en-GB" dirty="0" smtClean="0"/>
              <a:t>Have complications of GORD</a:t>
            </a:r>
          </a:p>
          <a:p>
            <a:pPr marL="514350" indent="-514350" eaLnBrk="1" hangingPunct="1">
              <a:buFont typeface="Wingdings 2" pitchFamily="18" charset="2"/>
              <a:buAutoNum type="arabicParenR"/>
            </a:pPr>
            <a:r>
              <a:rPr lang="en-GB" dirty="0" smtClean="0"/>
              <a:t>Have extra-oesophageal manifestations</a:t>
            </a:r>
          </a:p>
        </p:txBody>
      </p:sp>
      <p:pic>
        <p:nvPicPr>
          <p:cNvPr id="29699" name="Picture 2"/>
          <p:cNvPicPr>
            <a:picLocks noChangeAspect="1" noChangeArrowheads="1"/>
          </p:cNvPicPr>
          <p:nvPr/>
        </p:nvPicPr>
        <p:blipFill>
          <a:blip r:embed="rId2"/>
          <a:srcRect/>
          <a:stretch>
            <a:fillRect/>
          </a:stretch>
        </p:blipFill>
        <p:spPr bwMode="auto">
          <a:xfrm>
            <a:off x="7268799" y="2438399"/>
            <a:ext cx="1645364" cy="1701801"/>
          </a:xfrm>
          <a:prstGeom prst="rect">
            <a:avLst/>
          </a:prstGeom>
          <a:noFill/>
          <a:ln w="9525">
            <a:noFill/>
            <a:miter lim="800000"/>
            <a:headEnd/>
            <a:tailEnd/>
          </a:ln>
        </p:spPr>
      </p:pic>
      <p:pic>
        <p:nvPicPr>
          <p:cNvPr id="29700" name="Picture 3"/>
          <p:cNvPicPr>
            <a:picLocks noChangeAspect="1" noChangeArrowheads="1"/>
          </p:cNvPicPr>
          <p:nvPr/>
        </p:nvPicPr>
        <p:blipFill rotWithShape="1">
          <a:blip r:embed="rId3"/>
          <a:srcRect l="24298" r="6141"/>
          <a:stretch/>
        </p:blipFill>
        <p:spPr bwMode="auto">
          <a:xfrm>
            <a:off x="3676074" y="2438400"/>
            <a:ext cx="1579130" cy="1701800"/>
          </a:xfrm>
          <a:prstGeom prst="rect">
            <a:avLst/>
          </a:prstGeom>
          <a:noFill/>
          <a:ln w="9525">
            <a:noFill/>
            <a:miter lim="800000"/>
            <a:headEnd/>
            <a:tailEnd/>
          </a:ln>
        </p:spPr>
      </p:pic>
      <p:pic>
        <p:nvPicPr>
          <p:cNvPr id="29701" name="Picture 4"/>
          <p:cNvPicPr>
            <a:picLocks noChangeAspect="1" noChangeArrowheads="1"/>
          </p:cNvPicPr>
          <p:nvPr/>
        </p:nvPicPr>
        <p:blipFill>
          <a:blip r:embed="rId4"/>
          <a:srcRect/>
          <a:stretch>
            <a:fillRect/>
          </a:stretch>
        </p:blipFill>
        <p:spPr bwMode="auto">
          <a:xfrm>
            <a:off x="85725" y="2420938"/>
            <a:ext cx="3582988" cy="1736725"/>
          </a:xfrm>
          <a:prstGeom prst="rect">
            <a:avLst/>
          </a:prstGeom>
          <a:noFill/>
          <a:ln w="9525">
            <a:noFill/>
            <a:miter lim="800000"/>
            <a:headEnd/>
            <a:tailEnd/>
          </a:ln>
        </p:spPr>
      </p:pic>
      <p:pic>
        <p:nvPicPr>
          <p:cNvPr id="29702" name="Picture 5"/>
          <p:cNvPicPr>
            <a:picLocks noChangeAspect="1" noChangeArrowheads="1"/>
          </p:cNvPicPr>
          <p:nvPr/>
        </p:nvPicPr>
        <p:blipFill>
          <a:blip r:embed="rId5"/>
          <a:srcRect/>
          <a:stretch>
            <a:fillRect/>
          </a:stretch>
        </p:blipFill>
        <p:spPr bwMode="auto">
          <a:xfrm>
            <a:off x="6772275" y="546100"/>
            <a:ext cx="2259013" cy="1658938"/>
          </a:xfrm>
          <a:prstGeom prst="rect">
            <a:avLst/>
          </a:prstGeom>
          <a:noFill/>
          <a:ln w="9525">
            <a:noFill/>
            <a:miter lim="800000"/>
            <a:headEnd/>
            <a:tailEnd/>
          </a:ln>
        </p:spPr>
      </p:pic>
      <p:pic>
        <p:nvPicPr>
          <p:cNvPr id="29704" name="Picture 39" descr="Stricture1"/>
          <p:cNvPicPr>
            <a:picLocks noChangeAspect="1" noChangeArrowheads="1"/>
          </p:cNvPicPr>
          <p:nvPr/>
        </p:nvPicPr>
        <p:blipFill>
          <a:blip r:embed="rId6"/>
          <a:srcRect/>
          <a:stretch>
            <a:fillRect/>
          </a:stretch>
        </p:blipFill>
        <p:spPr bwMode="auto">
          <a:xfrm>
            <a:off x="5269926" y="2438400"/>
            <a:ext cx="1998873" cy="1719263"/>
          </a:xfrm>
          <a:prstGeom prst="rect">
            <a:avLst/>
          </a:prstGeom>
          <a:noFill/>
          <a:ln w="9525">
            <a:noFill/>
            <a:miter lim="800000"/>
            <a:headEnd/>
            <a:tailEnd/>
          </a:ln>
        </p:spPr>
      </p:pic>
      <p:pic>
        <p:nvPicPr>
          <p:cNvPr id="29705" name="Picture 2"/>
          <p:cNvPicPr>
            <a:picLocks noChangeAspect="1" noChangeArrowheads="1"/>
          </p:cNvPicPr>
          <p:nvPr/>
        </p:nvPicPr>
        <p:blipFill>
          <a:blip r:embed="rId7"/>
          <a:srcRect/>
          <a:stretch>
            <a:fillRect/>
          </a:stretch>
        </p:blipFill>
        <p:spPr bwMode="auto">
          <a:xfrm>
            <a:off x="109538" y="4292600"/>
            <a:ext cx="6662737" cy="1524000"/>
          </a:xfrm>
          <a:prstGeom prst="rect">
            <a:avLst/>
          </a:prstGeom>
          <a:noFill/>
          <a:ln w="9525">
            <a:noFill/>
            <a:miter lim="800000"/>
            <a:headEnd/>
            <a:tailEnd/>
          </a:ln>
        </p:spPr>
      </p:pic>
      <p:sp>
        <p:nvSpPr>
          <p:cNvPr id="29706" name="TextBox 3"/>
          <p:cNvSpPr txBox="1">
            <a:spLocks noChangeArrowheads="1"/>
          </p:cNvSpPr>
          <p:nvPr/>
        </p:nvSpPr>
        <p:spPr bwMode="auto">
          <a:xfrm>
            <a:off x="109538" y="5986463"/>
            <a:ext cx="6696075" cy="276225"/>
          </a:xfrm>
          <a:prstGeom prst="rect">
            <a:avLst/>
          </a:prstGeom>
          <a:noFill/>
          <a:ln w="9525">
            <a:noFill/>
            <a:miter lim="800000"/>
            <a:headEnd/>
            <a:tailEnd/>
          </a:ln>
        </p:spPr>
        <p:txBody>
          <a:bodyPr>
            <a:spAutoFit/>
          </a:bodyPr>
          <a:lstStyle/>
          <a:p>
            <a:r>
              <a:rPr lang="en-GB" sz="1200" dirty="0">
                <a:latin typeface="Calibri" pitchFamily="34" charset="0"/>
                <a:hlinkClick r:id="rId8" action="ppaction://hlinksldjump"/>
              </a:rPr>
              <a:t>SAGES Guidelines for the Management of Hiatal Hernia 2013</a:t>
            </a:r>
            <a:endParaRPr lang="en-GB" sz="1200" dirty="0">
              <a:latin typeface="Calibri" pitchFamily="34" charset="0"/>
            </a:endParaRPr>
          </a:p>
        </p:txBody>
      </p:sp>
      <p:sp>
        <p:nvSpPr>
          <p:cNvPr id="29707" name="TextBox 4"/>
          <p:cNvSpPr txBox="1">
            <a:spLocks noChangeArrowheads="1"/>
          </p:cNvSpPr>
          <p:nvPr/>
        </p:nvSpPr>
        <p:spPr bwMode="auto">
          <a:xfrm>
            <a:off x="109538" y="2060575"/>
            <a:ext cx="5975350" cy="274638"/>
          </a:xfrm>
          <a:prstGeom prst="rect">
            <a:avLst/>
          </a:prstGeom>
          <a:noFill/>
          <a:ln w="9525">
            <a:noFill/>
            <a:miter lim="800000"/>
            <a:headEnd/>
            <a:tailEnd/>
          </a:ln>
        </p:spPr>
        <p:txBody>
          <a:bodyPr>
            <a:spAutoFit/>
          </a:bodyPr>
          <a:lstStyle/>
          <a:p>
            <a:r>
              <a:rPr lang="en-GB" sz="1200" dirty="0">
                <a:latin typeface="Calibri" pitchFamily="34" charset="0"/>
                <a:hlinkClick r:id="rId8" action="ppaction://hlinksldjump"/>
              </a:rPr>
              <a:t>SAGES Guidelines for Surgical Treatment of Gastroesophageal Reflux Disease 2010</a:t>
            </a:r>
            <a:endParaRPr lang="en-GB" sz="1200" dirty="0">
              <a:latin typeface="Calibri" pitchFamily="34" charset="0"/>
            </a:endParaRPr>
          </a:p>
        </p:txBody>
      </p:sp>
      <p:sp>
        <p:nvSpPr>
          <p:cNvPr id="6" name="PB"/>
          <p:cNvSpPr/>
          <p:nvPr/>
        </p:nvSpPr>
        <p:spPr bwMode="auto">
          <a:xfrm>
            <a:off x="0" y="6705600"/>
            <a:ext cx="4857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450" y="116632"/>
            <a:ext cx="8229600" cy="504055"/>
          </a:xfrm>
        </p:spPr>
        <p:txBody>
          <a:bodyPr>
            <a:normAutofit/>
          </a:bodyPr>
          <a:lstStyle/>
          <a:p>
            <a:pPr defTabSz="914363" eaLnBrk="1" fontAlgn="auto" hangingPunct="1">
              <a:spcAft>
                <a:spcPts val="0"/>
              </a:spcAft>
              <a:defRPr/>
            </a:pPr>
            <a:r>
              <a:rPr lang="en-GB" dirty="0" smtClean="0">
                <a:effectLst/>
              </a:rPr>
              <a:t>Failed Medical Rx or Patient Choice</a:t>
            </a:r>
            <a:endParaRPr lang="en-GB" dirty="0">
              <a:effectLst/>
            </a:endParaRPr>
          </a:p>
        </p:txBody>
      </p:sp>
      <p:sp>
        <p:nvSpPr>
          <p:cNvPr id="25602" name="Text Placeholder 3"/>
          <p:cNvSpPr>
            <a:spLocks noGrp="1"/>
          </p:cNvSpPr>
          <p:nvPr>
            <p:ph type="body" idx="1"/>
          </p:nvPr>
        </p:nvSpPr>
        <p:spPr>
          <a:xfrm>
            <a:off x="250825" y="765175"/>
            <a:ext cx="4173538" cy="276225"/>
          </a:xfrm>
        </p:spPr>
        <p:txBody>
          <a:bodyPr rtlCol="0"/>
          <a:lstStyle/>
          <a:p>
            <a:pPr defTabSz="914363" eaLnBrk="1" fontAlgn="auto" hangingPunct="1">
              <a:spcAft>
                <a:spcPts val="0"/>
              </a:spcAft>
              <a:defRPr/>
            </a:pPr>
            <a:r>
              <a:rPr lang="en-GB" sz="2000" dirty="0" smtClean="0">
                <a:solidFill>
                  <a:schemeClr val="tx2">
                    <a:lumMod val="75000"/>
                  </a:schemeClr>
                </a:solidFill>
              </a:rPr>
              <a:t>Failed medical management</a:t>
            </a:r>
          </a:p>
        </p:txBody>
      </p:sp>
      <p:sp>
        <p:nvSpPr>
          <p:cNvPr id="25603" name="Text Placeholder 4"/>
          <p:cNvSpPr>
            <a:spLocks noGrp="1"/>
          </p:cNvSpPr>
          <p:nvPr>
            <p:ph type="body" sz="half" idx="3"/>
          </p:nvPr>
        </p:nvSpPr>
        <p:spPr>
          <a:xfrm>
            <a:off x="4572000" y="765175"/>
            <a:ext cx="4175125" cy="276225"/>
          </a:xfrm>
        </p:spPr>
        <p:txBody>
          <a:bodyPr rtlCol="0"/>
          <a:lstStyle/>
          <a:p>
            <a:pPr defTabSz="914363" eaLnBrk="1" fontAlgn="auto" hangingPunct="1">
              <a:spcAft>
                <a:spcPts val="0"/>
              </a:spcAft>
              <a:defRPr/>
            </a:pPr>
            <a:r>
              <a:rPr lang="en-GB" sz="2000" dirty="0" smtClean="0">
                <a:solidFill>
                  <a:schemeClr val="tx2">
                    <a:lumMod val="75000"/>
                  </a:schemeClr>
                </a:solidFill>
              </a:rPr>
              <a:t>Opt for surgery</a:t>
            </a:r>
          </a:p>
        </p:txBody>
      </p:sp>
      <p:sp>
        <p:nvSpPr>
          <p:cNvPr id="30724" name="Content Placeholder 2"/>
          <p:cNvSpPr>
            <a:spLocks noGrp="1"/>
          </p:cNvSpPr>
          <p:nvPr>
            <p:ph sz="quarter" idx="2"/>
          </p:nvPr>
        </p:nvSpPr>
        <p:spPr>
          <a:xfrm>
            <a:off x="273050" y="1300163"/>
            <a:ext cx="4040188" cy="1989137"/>
          </a:xfrm>
        </p:spPr>
        <p:txBody>
          <a:bodyPr/>
          <a:lstStyle/>
          <a:p>
            <a:pPr marL="280988" indent="-280988" eaLnBrk="1" hangingPunct="1"/>
            <a:r>
              <a:rPr lang="en-GB" sz="1600" dirty="0" smtClean="0"/>
              <a:t>Inadequate symptom control</a:t>
            </a:r>
          </a:p>
          <a:p>
            <a:pPr marL="280988" indent="-280988" eaLnBrk="1" hangingPunct="1"/>
            <a:r>
              <a:rPr lang="en-GB" sz="1600" dirty="0" smtClean="0"/>
              <a:t>Severe regurgitation not controlled with acid suppression or</a:t>
            </a:r>
          </a:p>
          <a:p>
            <a:pPr marL="280988" indent="-280988" eaLnBrk="1" hangingPunct="1"/>
            <a:r>
              <a:rPr lang="en-GB" sz="1600" dirty="0" smtClean="0"/>
              <a:t>Medication side effects</a:t>
            </a:r>
          </a:p>
          <a:p>
            <a:pPr marL="742950" lvl="1" indent="-285750" eaLnBrk="1" hangingPunct="1"/>
            <a:r>
              <a:rPr lang="en-GB" sz="1200" dirty="0" smtClean="0"/>
              <a:t>N&amp;V, flatulence, diarrhoea, constipation, dry mouth</a:t>
            </a:r>
          </a:p>
          <a:p>
            <a:pPr marL="742950" lvl="1" indent="-285750" eaLnBrk="1" hangingPunct="1"/>
            <a:r>
              <a:rPr lang="en-GB" sz="1200" dirty="0" smtClean="0"/>
              <a:t>Headache, fatigue, hallucination</a:t>
            </a:r>
          </a:p>
          <a:p>
            <a:pPr marL="742950" lvl="1" indent="-285750" eaLnBrk="1" hangingPunct="1"/>
            <a:r>
              <a:rPr lang="en-GB" sz="1200" dirty="0" smtClean="0"/>
              <a:t>Arthralgia, myalgia</a:t>
            </a:r>
          </a:p>
          <a:p>
            <a:pPr marL="742950" lvl="1" indent="-285750" eaLnBrk="1" hangingPunct="1"/>
            <a:r>
              <a:rPr lang="en-GB" sz="1200" dirty="0" smtClean="0"/>
              <a:t>Jaundice</a:t>
            </a:r>
          </a:p>
          <a:p>
            <a:pPr marL="742950" lvl="1" indent="-285750" eaLnBrk="1" hangingPunct="1"/>
            <a:r>
              <a:rPr lang="en-GB" sz="1200" dirty="0" smtClean="0"/>
              <a:t>Gynaecomastia, impotence</a:t>
            </a:r>
          </a:p>
        </p:txBody>
      </p:sp>
      <p:sp>
        <p:nvSpPr>
          <p:cNvPr id="30725" name="Content Placeholder 5"/>
          <p:cNvSpPr>
            <a:spLocks noGrp="1"/>
          </p:cNvSpPr>
          <p:nvPr>
            <p:ph sz="quarter" idx="4"/>
          </p:nvPr>
        </p:nvSpPr>
        <p:spPr>
          <a:xfrm>
            <a:off x="4460875" y="1300163"/>
            <a:ext cx="4041775" cy="1035050"/>
          </a:xfrm>
        </p:spPr>
        <p:txBody>
          <a:bodyPr/>
          <a:lstStyle/>
          <a:p>
            <a:pPr marL="295275" indent="-295275" eaLnBrk="1" hangingPunct="1"/>
            <a:r>
              <a:rPr lang="en-GB" sz="1600" dirty="0" smtClean="0"/>
              <a:t>Due to quality of life considerations</a:t>
            </a:r>
          </a:p>
          <a:p>
            <a:pPr marL="295275" indent="-295275" eaLnBrk="1" hangingPunct="1"/>
            <a:r>
              <a:rPr lang="en-GB" sz="1600" dirty="0" smtClean="0"/>
              <a:t>Lifelong need for medication intake</a:t>
            </a:r>
          </a:p>
          <a:p>
            <a:pPr marL="295275" indent="-295275" eaLnBrk="1" hangingPunct="1"/>
            <a:r>
              <a:rPr lang="en-GB" sz="1600" dirty="0" smtClean="0"/>
              <a:t>Expense of medications</a:t>
            </a:r>
          </a:p>
          <a:p>
            <a:pPr marL="295275" indent="-295275" eaLnBrk="1" hangingPunct="1"/>
            <a:endParaRPr lang="en-GB" sz="1600" dirty="0" smtClean="0"/>
          </a:p>
        </p:txBody>
      </p:sp>
      <p:pic>
        <p:nvPicPr>
          <p:cNvPr id="30727" name="Picture 3"/>
          <p:cNvPicPr>
            <a:picLocks noChangeAspect="1" noChangeArrowheads="1"/>
          </p:cNvPicPr>
          <p:nvPr/>
        </p:nvPicPr>
        <p:blipFill>
          <a:blip r:embed="rId2"/>
          <a:srcRect/>
          <a:stretch>
            <a:fillRect/>
          </a:stretch>
        </p:blipFill>
        <p:spPr bwMode="auto">
          <a:xfrm>
            <a:off x="4500563" y="2781300"/>
            <a:ext cx="2768600" cy="1836738"/>
          </a:xfrm>
          <a:prstGeom prst="rect">
            <a:avLst/>
          </a:prstGeom>
          <a:noFill/>
          <a:ln w="9525">
            <a:noFill/>
            <a:miter lim="800000"/>
            <a:headEnd/>
            <a:tailEnd/>
          </a:ln>
        </p:spPr>
      </p:pic>
      <p:pic>
        <p:nvPicPr>
          <p:cNvPr id="30728" name="Picture 4"/>
          <p:cNvPicPr>
            <a:picLocks noChangeAspect="1" noChangeArrowheads="1"/>
          </p:cNvPicPr>
          <p:nvPr/>
        </p:nvPicPr>
        <p:blipFill>
          <a:blip r:embed="rId3"/>
          <a:srcRect/>
          <a:stretch>
            <a:fillRect/>
          </a:stretch>
        </p:blipFill>
        <p:spPr bwMode="auto">
          <a:xfrm>
            <a:off x="7667625" y="2636838"/>
            <a:ext cx="1068388" cy="1068387"/>
          </a:xfrm>
          <a:prstGeom prst="rect">
            <a:avLst/>
          </a:prstGeom>
          <a:noFill/>
          <a:ln w="9525">
            <a:noFill/>
            <a:miter lim="800000"/>
            <a:headEnd/>
            <a:tailEnd/>
          </a:ln>
        </p:spPr>
      </p:pic>
      <p:pic>
        <p:nvPicPr>
          <p:cNvPr id="30729" name="Picture 6"/>
          <p:cNvPicPr>
            <a:picLocks noChangeAspect="1" noChangeArrowheads="1"/>
          </p:cNvPicPr>
          <p:nvPr/>
        </p:nvPicPr>
        <p:blipFill>
          <a:blip r:embed="rId4"/>
          <a:srcRect/>
          <a:stretch>
            <a:fillRect/>
          </a:stretch>
        </p:blipFill>
        <p:spPr bwMode="auto">
          <a:xfrm>
            <a:off x="7451725" y="115888"/>
            <a:ext cx="1571625" cy="1054100"/>
          </a:xfrm>
          <a:prstGeom prst="rect">
            <a:avLst/>
          </a:prstGeom>
          <a:noFill/>
          <a:ln w="9525">
            <a:noFill/>
            <a:miter lim="800000"/>
            <a:headEnd/>
            <a:tailEnd/>
          </a:ln>
        </p:spPr>
      </p:pic>
      <p:pic>
        <p:nvPicPr>
          <p:cNvPr id="30730" name="Picture 7"/>
          <p:cNvPicPr>
            <a:picLocks noChangeAspect="1" noChangeArrowheads="1"/>
          </p:cNvPicPr>
          <p:nvPr/>
        </p:nvPicPr>
        <p:blipFill>
          <a:blip r:embed="rId5"/>
          <a:srcRect/>
          <a:stretch>
            <a:fillRect/>
          </a:stretch>
        </p:blipFill>
        <p:spPr bwMode="auto">
          <a:xfrm>
            <a:off x="7740650" y="1628775"/>
            <a:ext cx="1196975" cy="819150"/>
          </a:xfrm>
          <a:prstGeom prst="rect">
            <a:avLst/>
          </a:prstGeom>
          <a:noFill/>
          <a:ln w="9525">
            <a:noFill/>
            <a:miter lim="800000"/>
            <a:headEnd/>
            <a:tailEnd/>
          </a:ln>
        </p:spPr>
      </p:pic>
      <p:pic>
        <p:nvPicPr>
          <p:cNvPr id="30731" name="Picture 8"/>
          <p:cNvPicPr>
            <a:picLocks noChangeAspect="1" noChangeArrowheads="1"/>
          </p:cNvPicPr>
          <p:nvPr/>
        </p:nvPicPr>
        <p:blipFill>
          <a:blip r:embed="rId6"/>
          <a:srcRect/>
          <a:stretch>
            <a:fillRect/>
          </a:stretch>
        </p:blipFill>
        <p:spPr bwMode="auto">
          <a:xfrm>
            <a:off x="3708400" y="2781300"/>
            <a:ext cx="720725" cy="1084263"/>
          </a:xfrm>
          <a:prstGeom prst="rect">
            <a:avLst/>
          </a:prstGeom>
          <a:noFill/>
          <a:ln w="9525">
            <a:noFill/>
            <a:miter lim="800000"/>
            <a:headEnd/>
            <a:tailEnd/>
          </a:ln>
        </p:spPr>
      </p:pic>
      <p:sp>
        <p:nvSpPr>
          <p:cNvPr id="30732" name="TextBox 4"/>
          <p:cNvSpPr txBox="1">
            <a:spLocks noChangeArrowheads="1"/>
          </p:cNvSpPr>
          <p:nvPr/>
        </p:nvSpPr>
        <p:spPr bwMode="auto">
          <a:xfrm>
            <a:off x="0" y="4941888"/>
            <a:ext cx="5975350" cy="274637"/>
          </a:xfrm>
          <a:prstGeom prst="rect">
            <a:avLst/>
          </a:prstGeom>
          <a:noFill/>
          <a:ln w="9525">
            <a:noFill/>
            <a:miter lim="800000"/>
            <a:headEnd/>
            <a:tailEnd/>
          </a:ln>
        </p:spPr>
        <p:txBody>
          <a:bodyPr>
            <a:spAutoFit/>
          </a:bodyPr>
          <a:lstStyle/>
          <a:p>
            <a:r>
              <a:rPr lang="en-GB" sz="1200" dirty="0">
                <a:latin typeface="Calibri" pitchFamily="34" charset="0"/>
                <a:hlinkClick r:id="rId7" action="ppaction://hlinksldjump"/>
              </a:rPr>
              <a:t>SAGES Guidelines for Surgical Treatment of Gastroesophageal Reflux Disease 2010</a:t>
            </a:r>
            <a:endParaRPr lang="en-GB" sz="1200" dirty="0">
              <a:latin typeface="Calibri" pitchFamily="34" charset="0"/>
            </a:endParaRPr>
          </a:p>
        </p:txBody>
      </p:sp>
      <p:sp>
        <p:nvSpPr>
          <p:cNvPr id="6" name="PB"/>
          <p:cNvSpPr/>
          <p:nvPr/>
        </p:nvSpPr>
        <p:spPr bwMode="auto">
          <a:xfrm>
            <a:off x="0" y="6705600"/>
            <a:ext cx="5143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22" y="116633"/>
            <a:ext cx="8229600" cy="432048"/>
          </a:xfrm>
        </p:spPr>
        <p:txBody>
          <a:bodyPr>
            <a:noAutofit/>
          </a:bodyPr>
          <a:lstStyle/>
          <a:p>
            <a:pPr defTabSz="914363" eaLnBrk="1" fontAlgn="auto" hangingPunct="1">
              <a:spcAft>
                <a:spcPts val="0"/>
              </a:spcAft>
              <a:defRPr/>
            </a:pPr>
            <a:r>
              <a:rPr lang="en-GB" dirty="0" smtClean="0">
                <a:effectLst/>
              </a:rPr>
              <a:t>Surgery for Complications</a:t>
            </a:r>
            <a:endParaRPr lang="en-GB" dirty="0">
              <a:effectLst/>
            </a:endParaRPr>
          </a:p>
        </p:txBody>
      </p:sp>
      <p:sp>
        <p:nvSpPr>
          <p:cNvPr id="26626" name="Text Placeholder 3"/>
          <p:cNvSpPr>
            <a:spLocks noGrp="1"/>
          </p:cNvSpPr>
          <p:nvPr>
            <p:ph type="body" idx="1"/>
          </p:nvPr>
        </p:nvSpPr>
        <p:spPr>
          <a:xfrm>
            <a:off x="282575" y="658813"/>
            <a:ext cx="4040188" cy="249237"/>
          </a:xfrm>
        </p:spPr>
        <p:txBody>
          <a:bodyPr rtlCol="0"/>
          <a:lstStyle/>
          <a:p>
            <a:pPr defTabSz="914363" eaLnBrk="1" fontAlgn="auto" hangingPunct="1">
              <a:spcAft>
                <a:spcPts val="0"/>
              </a:spcAft>
              <a:defRPr/>
            </a:pPr>
            <a:r>
              <a:rPr lang="en-GB" sz="1800" b="0" dirty="0" smtClean="0">
                <a:solidFill>
                  <a:schemeClr val="tx2">
                    <a:lumMod val="75000"/>
                  </a:schemeClr>
                </a:solidFill>
              </a:rPr>
              <a:t>Complications of GORD </a:t>
            </a:r>
          </a:p>
        </p:txBody>
      </p:sp>
      <p:sp>
        <p:nvSpPr>
          <p:cNvPr id="26627" name="Text Placeholder 4"/>
          <p:cNvSpPr>
            <a:spLocks noGrp="1"/>
          </p:cNvSpPr>
          <p:nvPr>
            <p:ph type="body" sz="half" idx="3"/>
          </p:nvPr>
        </p:nvSpPr>
        <p:spPr>
          <a:xfrm>
            <a:off x="4470400" y="658813"/>
            <a:ext cx="4041775" cy="249237"/>
          </a:xfrm>
        </p:spPr>
        <p:txBody>
          <a:bodyPr rtlCol="0"/>
          <a:lstStyle/>
          <a:p>
            <a:pPr defTabSz="914363" eaLnBrk="1" fontAlgn="auto" hangingPunct="1">
              <a:spcAft>
                <a:spcPts val="0"/>
              </a:spcAft>
              <a:defRPr/>
            </a:pPr>
            <a:r>
              <a:rPr lang="en-GB" sz="1800" b="0" dirty="0" smtClean="0">
                <a:solidFill>
                  <a:schemeClr val="tx2">
                    <a:lumMod val="75000"/>
                  </a:schemeClr>
                </a:solidFill>
              </a:rPr>
              <a:t>Extra-oesophageal manifestations </a:t>
            </a:r>
          </a:p>
        </p:txBody>
      </p:sp>
      <p:sp>
        <p:nvSpPr>
          <p:cNvPr id="31748" name="Content Placeholder 2"/>
          <p:cNvSpPr>
            <a:spLocks noGrp="1"/>
          </p:cNvSpPr>
          <p:nvPr>
            <p:ph sz="quarter" idx="2"/>
          </p:nvPr>
        </p:nvSpPr>
        <p:spPr>
          <a:xfrm>
            <a:off x="273453" y="1070726"/>
            <a:ext cx="4040187" cy="492125"/>
          </a:xfrm>
        </p:spPr>
        <p:txBody>
          <a:bodyPr/>
          <a:lstStyle/>
          <a:p>
            <a:pPr marL="280988" indent="-280988" eaLnBrk="1" hangingPunct="1"/>
            <a:r>
              <a:rPr lang="en-GB" sz="1600" dirty="0" smtClean="0"/>
              <a:t>Barrett's oesophagus</a:t>
            </a:r>
          </a:p>
          <a:p>
            <a:pPr marL="280988" indent="-280988" eaLnBrk="1" hangingPunct="1"/>
            <a:r>
              <a:rPr lang="en-GB" sz="1600" dirty="0" smtClean="0"/>
              <a:t>Peptic stricture</a:t>
            </a:r>
          </a:p>
        </p:txBody>
      </p:sp>
      <p:sp>
        <p:nvSpPr>
          <p:cNvPr id="31749" name="Content Placeholder 5"/>
          <p:cNvSpPr>
            <a:spLocks noGrp="1"/>
          </p:cNvSpPr>
          <p:nvPr>
            <p:ph sz="quarter" idx="4"/>
          </p:nvPr>
        </p:nvSpPr>
        <p:spPr>
          <a:xfrm>
            <a:off x="4461278" y="1070726"/>
            <a:ext cx="4041775" cy="1304925"/>
          </a:xfrm>
        </p:spPr>
        <p:txBody>
          <a:bodyPr/>
          <a:lstStyle/>
          <a:p>
            <a:pPr marL="295275" indent="-295275" eaLnBrk="1" hangingPunct="1"/>
            <a:r>
              <a:rPr lang="en-GB" sz="1600" dirty="0" smtClean="0"/>
              <a:t>Asthma</a:t>
            </a:r>
          </a:p>
          <a:p>
            <a:pPr marL="295275" indent="-295275" eaLnBrk="1" hangingPunct="1"/>
            <a:r>
              <a:rPr lang="en-GB" sz="1600" dirty="0" smtClean="0"/>
              <a:t>Hoarseness</a:t>
            </a:r>
          </a:p>
          <a:p>
            <a:pPr marL="295275" indent="-295275" eaLnBrk="1" hangingPunct="1"/>
            <a:r>
              <a:rPr lang="en-GB" sz="1600" dirty="0" smtClean="0"/>
              <a:t>Cough</a:t>
            </a:r>
          </a:p>
          <a:p>
            <a:pPr marL="295275" indent="-295275" eaLnBrk="1" hangingPunct="1"/>
            <a:r>
              <a:rPr lang="en-GB" sz="1600" dirty="0" smtClean="0"/>
              <a:t>Chest pain</a:t>
            </a:r>
          </a:p>
          <a:p>
            <a:pPr marL="295275" indent="-295275" eaLnBrk="1" hangingPunct="1"/>
            <a:r>
              <a:rPr lang="en-GB" sz="1600" dirty="0" smtClean="0"/>
              <a:t>Aspiration</a:t>
            </a:r>
          </a:p>
        </p:txBody>
      </p:sp>
      <p:sp>
        <p:nvSpPr>
          <p:cNvPr id="7" name="Rectangle 6"/>
          <p:cNvSpPr/>
          <p:nvPr/>
        </p:nvSpPr>
        <p:spPr>
          <a:xfrm>
            <a:off x="395288" y="4005263"/>
            <a:ext cx="8424862" cy="1771650"/>
          </a:xfrm>
          <a:prstGeom prst="rect">
            <a:avLst/>
          </a:prstGeom>
        </p:spPr>
        <p:txBody>
          <a:bodyPr>
            <a:spAutoFit/>
          </a:bodyPr>
          <a:lstStyle/>
          <a:p>
            <a:pPr marL="285750" indent="-285750" fontAlgn="auto">
              <a:spcBef>
                <a:spcPts val="0"/>
              </a:spcBef>
              <a:spcAft>
                <a:spcPts val="0"/>
              </a:spcAft>
              <a:buClr>
                <a:schemeClr val="accent3"/>
              </a:buClr>
              <a:buFont typeface="Arial" pitchFamily="34" charset="0"/>
              <a:buChar char="•"/>
              <a:defRPr/>
            </a:pPr>
            <a:r>
              <a:rPr lang="en-GB" sz="1600" i="1" dirty="0">
                <a:latin typeface="+mn-lt"/>
              </a:rPr>
              <a:t>Surgical therapy for GERD is an equally effective alternative to medical therapy and should be offered to appropriately selected patients by appropriately skilled surgeons (Grade A).</a:t>
            </a:r>
          </a:p>
          <a:p>
            <a:pPr marL="285750" indent="-285750" fontAlgn="auto">
              <a:spcBef>
                <a:spcPts val="0"/>
              </a:spcBef>
              <a:spcAft>
                <a:spcPts val="0"/>
              </a:spcAft>
              <a:buClr>
                <a:schemeClr val="accent3"/>
              </a:buClr>
              <a:buFont typeface="Arial" pitchFamily="34" charset="0"/>
              <a:buChar char="•"/>
              <a:defRPr/>
            </a:pPr>
            <a:r>
              <a:rPr lang="en-GB" sz="1600" i="1" dirty="0">
                <a:latin typeface="+mn-lt"/>
              </a:rPr>
              <a:t>Surgical therapy effectively addresses the mechanical issues associated with the disease and results in long-term patient satisfaction (Grade A).</a:t>
            </a:r>
          </a:p>
          <a:p>
            <a:pPr marL="285750" indent="-285750" fontAlgn="auto">
              <a:spcBef>
                <a:spcPts val="0"/>
              </a:spcBef>
              <a:spcAft>
                <a:spcPts val="0"/>
              </a:spcAft>
              <a:buClr>
                <a:schemeClr val="accent3"/>
              </a:buClr>
              <a:buFont typeface="Arial" pitchFamily="34" charset="0"/>
              <a:buChar char="•"/>
              <a:defRPr/>
            </a:pPr>
            <a:r>
              <a:rPr lang="en-GB" sz="1600" i="1" dirty="0">
                <a:latin typeface="+mn-lt"/>
              </a:rPr>
              <a:t>For surgery to compete with medical treatment, it has to be associated with minimal morbidity and cost.</a:t>
            </a:r>
          </a:p>
          <a:p>
            <a:pPr marL="0" lvl="1" algn="r" fontAlgn="auto">
              <a:spcBef>
                <a:spcPts val="0"/>
              </a:spcBef>
              <a:spcAft>
                <a:spcPts val="0"/>
              </a:spcAft>
              <a:defRPr/>
            </a:pPr>
            <a:r>
              <a:rPr lang="en-GB" sz="1400" dirty="0">
                <a:latin typeface="+mn-lt"/>
                <a:hlinkClick r:id="rId2" action="ppaction://hlinksldjump"/>
              </a:rPr>
              <a:t>Guidelines for Surgical Treatment of GERD - SAGES: February 2010</a:t>
            </a:r>
            <a:endParaRPr lang="en-GB" sz="1400" dirty="0">
              <a:latin typeface="+mn-lt"/>
            </a:endParaRPr>
          </a:p>
        </p:txBody>
      </p:sp>
      <p:pic>
        <p:nvPicPr>
          <p:cNvPr id="31752" name="Picture 2" descr="http://whatisthetrend.net/wp-content/uploads/2011/02/Asthma.jpg"/>
          <p:cNvPicPr>
            <a:picLocks noChangeAspect="1" noChangeArrowheads="1"/>
          </p:cNvPicPr>
          <p:nvPr/>
        </p:nvPicPr>
        <p:blipFill>
          <a:blip r:embed="rId3"/>
          <a:srcRect/>
          <a:stretch>
            <a:fillRect/>
          </a:stretch>
        </p:blipFill>
        <p:spPr bwMode="auto">
          <a:xfrm>
            <a:off x="6156325" y="981075"/>
            <a:ext cx="1447800" cy="960438"/>
          </a:xfrm>
          <a:prstGeom prst="rect">
            <a:avLst/>
          </a:prstGeom>
          <a:noFill/>
          <a:ln w="9525">
            <a:noFill/>
            <a:miter lim="800000"/>
            <a:headEnd/>
            <a:tailEnd/>
          </a:ln>
        </p:spPr>
      </p:pic>
      <p:pic>
        <p:nvPicPr>
          <p:cNvPr id="31753" name="Picture 9"/>
          <p:cNvPicPr>
            <a:picLocks noChangeAspect="1" noChangeArrowheads="1"/>
          </p:cNvPicPr>
          <p:nvPr/>
        </p:nvPicPr>
        <p:blipFill>
          <a:blip r:embed="rId4"/>
          <a:srcRect/>
          <a:stretch>
            <a:fillRect/>
          </a:stretch>
        </p:blipFill>
        <p:spPr bwMode="auto">
          <a:xfrm>
            <a:off x="6156325" y="1989138"/>
            <a:ext cx="998538" cy="998537"/>
          </a:xfrm>
          <a:prstGeom prst="rect">
            <a:avLst/>
          </a:prstGeom>
          <a:noFill/>
          <a:ln w="9525">
            <a:noFill/>
            <a:miter lim="800000"/>
            <a:headEnd/>
            <a:tailEnd/>
          </a:ln>
        </p:spPr>
      </p:pic>
      <p:pic>
        <p:nvPicPr>
          <p:cNvPr id="31754" name="Picture 4" descr="http://www.buzzle.com/img/articleImages/344094-5439-6.jpg"/>
          <p:cNvPicPr>
            <a:picLocks noChangeAspect="1" noChangeArrowheads="1"/>
          </p:cNvPicPr>
          <p:nvPr/>
        </p:nvPicPr>
        <p:blipFill>
          <a:blip r:embed="rId5"/>
          <a:srcRect/>
          <a:stretch>
            <a:fillRect/>
          </a:stretch>
        </p:blipFill>
        <p:spPr bwMode="auto">
          <a:xfrm>
            <a:off x="8027988" y="981075"/>
            <a:ext cx="984250" cy="1311275"/>
          </a:xfrm>
          <a:prstGeom prst="rect">
            <a:avLst/>
          </a:prstGeom>
          <a:noFill/>
          <a:ln w="9525">
            <a:noFill/>
            <a:miter lim="800000"/>
            <a:headEnd/>
            <a:tailEnd/>
          </a:ln>
        </p:spPr>
      </p:pic>
      <p:pic>
        <p:nvPicPr>
          <p:cNvPr id="31755" name="Picture 3"/>
          <p:cNvPicPr>
            <a:picLocks noChangeAspect="1" noChangeArrowheads="1"/>
          </p:cNvPicPr>
          <p:nvPr/>
        </p:nvPicPr>
        <p:blipFill>
          <a:blip r:embed="rId6"/>
          <a:srcRect/>
          <a:stretch>
            <a:fillRect/>
          </a:stretch>
        </p:blipFill>
        <p:spPr bwMode="auto">
          <a:xfrm>
            <a:off x="6156325" y="3068638"/>
            <a:ext cx="836613" cy="835025"/>
          </a:xfrm>
          <a:prstGeom prst="rect">
            <a:avLst/>
          </a:prstGeom>
          <a:noFill/>
          <a:ln w="9525">
            <a:noFill/>
            <a:miter lim="800000"/>
            <a:headEnd/>
            <a:tailEnd/>
          </a:ln>
        </p:spPr>
      </p:pic>
      <p:pic>
        <p:nvPicPr>
          <p:cNvPr id="31756" name="Picture 6" descr="http://www.empowher.com/files/ebsco/images/lung_aspiration.jpg"/>
          <p:cNvPicPr>
            <a:picLocks noChangeAspect="1" noChangeArrowheads="1"/>
          </p:cNvPicPr>
          <p:nvPr/>
        </p:nvPicPr>
        <p:blipFill>
          <a:blip r:embed="rId7"/>
          <a:srcRect/>
          <a:stretch>
            <a:fillRect/>
          </a:stretch>
        </p:blipFill>
        <p:spPr bwMode="auto">
          <a:xfrm>
            <a:off x="7524750" y="2492375"/>
            <a:ext cx="1457325" cy="1049338"/>
          </a:xfrm>
          <a:prstGeom prst="rect">
            <a:avLst/>
          </a:prstGeom>
          <a:noFill/>
          <a:ln w="9525">
            <a:noFill/>
            <a:miter lim="800000"/>
            <a:headEnd/>
            <a:tailEnd/>
          </a:ln>
        </p:spPr>
      </p:pic>
      <p:pic>
        <p:nvPicPr>
          <p:cNvPr id="31757" name="Picture 2"/>
          <p:cNvPicPr>
            <a:picLocks noChangeAspect="1" noChangeArrowheads="1"/>
          </p:cNvPicPr>
          <p:nvPr/>
        </p:nvPicPr>
        <p:blipFill>
          <a:blip r:embed="rId8"/>
          <a:srcRect/>
          <a:stretch>
            <a:fillRect/>
          </a:stretch>
        </p:blipFill>
        <p:spPr bwMode="auto">
          <a:xfrm>
            <a:off x="2124075" y="1700213"/>
            <a:ext cx="1254125" cy="1296987"/>
          </a:xfrm>
          <a:prstGeom prst="rect">
            <a:avLst/>
          </a:prstGeom>
          <a:noFill/>
          <a:ln w="9525">
            <a:noFill/>
            <a:miter lim="800000"/>
            <a:headEnd/>
            <a:tailEnd/>
          </a:ln>
        </p:spPr>
      </p:pic>
      <p:pic>
        <p:nvPicPr>
          <p:cNvPr id="31758" name="Picture 3"/>
          <p:cNvPicPr>
            <a:picLocks noChangeAspect="1" noChangeArrowheads="1"/>
          </p:cNvPicPr>
          <p:nvPr/>
        </p:nvPicPr>
        <p:blipFill>
          <a:blip r:embed="rId9"/>
          <a:srcRect/>
          <a:stretch>
            <a:fillRect/>
          </a:stretch>
        </p:blipFill>
        <p:spPr bwMode="auto">
          <a:xfrm>
            <a:off x="250825" y="1700213"/>
            <a:ext cx="1728788" cy="1295400"/>
          </a:xfrm>
          <a:prstGeom prst="rect">
            <a:avLst/>
          </a:prstGeom>
          <a:noFill/>
          <a:ln w="9525">
            <a:noFill/>
            <a:miter lim="800000"/>
            <a:headEnd/>
            <a:tailEnd/>
          </a:ln>
        </p:spPr>
      </p:pic>
      <p:sp>
        <p:nvSpPr>
          <p:cNvPr id="6" name="PB"/>
          <p:cNvSpPr/>
          <p:nvPr/>
        </p:nvSpPr>
        <p:spPr bwMode="auto">
          <a:xfrm>
            <a:off x="0" y="6705600"/>
            <a:ext cx="5429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209549" y="77513"/>
            <a:ext cx="8497887" cy="443198"/>
          </a:xfrm>
        </p:spPr>
        <p:txBody>
          <a:bodyPr/>
          <a:lstStyle/>
          <a:p>
            <a:pPr defTabSz="914363" eaLnBrk="1" fontAlgn="auto" hangingPunct="1">
              <a:spcAft>
                <a:spcPts val="0"/>
              </a:spcAft>
              <a:defRPr/>
            </a:pPr>
            <a:r>
              <a:rPr lang="en-GB" dirty="0">
                <a:effectLst/>
              </a:rPr>
              <a:t>RCTs Comparing Medical vs. Surgical Treatment</a:t>
            </a:r>
          </a:p>
        </p:txBody>
      </p:sp>
      <p:sp>
        <p:nvSpPr>
          <p:cNvPr id="8" name="Text Placeholder 5"/>
          <p:cNvSpPr txBox="1">
            <a:spLocks/>
          </p:cNvSpPr>
          <p:nvPr/>
        </p:nvSpPr>
        <p:spPr bwMode="auto">
          <a:xfrm>
            <a:off x="209549" y="548680"/>
            <a:ext cx="8583613" cy="5904656"/>
          </a:xfrm>
          <a:prstGeom prst="rect">
            <a:avLst/>
          </a:prstGeom>
          <a:noFill/>
          <a:ln w="9525">
            <a:noFill/>
            <a:miter lim="800000"/>
            <a:headEnd/>
            <a:tailEnd/>
          </a:ln>
        </p:spPr>
        <p:txBody>
          <a:bodyPr/>
          <a:lstStyle/>
          <a:p>
            <a:pPr marL="396875" indent="-396875" defTabSz="912813">
              <a:lnSpc>
                <a:spcPct val="90000"/>
              </a:lnSpc>
              <a:spcBef>
                <a:spcPct val="20000"/>
              </a:spcBef>
              <a:buFontTx/>
              <a:buBlip>
                <a:blip r:embed="rId2"/>
              </a:buBlip>
            </a:pPr>
            <a:r>
              <a:rPr lang="en-GB" sz="1400" dirty="0">
                <a:latin typeface="Calibri" pitchFamily="34" charset="0"/>
              </a:rPr>
              <a:t>Lundell L et al (2000) Long-term management of gastro-oesophageal reflux disease with omeprazole or open antireflux surgery: results of a prospective, randomized clinical trial. The Nordic GORD Study Group. Eur J Gastroenterol Hepatol </a:t>
            </a:r>
            <a:r>
              <a:rPr lang="en-GB" sz="1400" dirty="0" smtClean="0">
                <a:latin typeface="Calibri" pitchFamily="34" charset="0"/>
              </a:rPr>
              <a:t>12:879-887</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a:latin typeface="Calibri" pitchFamily="34" charset="0"/>
              </a:rPr>
              <a:t>Spechler S J et al (2001) Long-term outcome of medical and surgical therapies for gastroesophageal reflux disease: follow-up of a randomized controlled trial. JAMA </a:t>
            </a:r>
            <a:r>
              <a:rPr lang="en-GB" sz="1400" dirty="0" smtClean="0">
                <a:latin typeface="Calibri" pitchFamily="34" charset="0"/>
              </a:rPr>
              <a:t>285:2331-2338</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a:latin typeface="Calibri" pitchFamily="34" charset="0"/>
              </a:rPr>
              <a:t>Myrvold H E et al (2001) The cost of long term therapy for gastro-oesophageal reflux disease: a randomised trial comparing omeprazole and open antireflux surgery. Gut </a:t>
            </a:r>
            <a:r>
              <a:rPr lang="en-GB" sz="1400" dirty="0" smtClean="0">
                <a:latin typeface="Calibri" pitchFamily="34" charset="0"/>
              </a:rPr>
              <a:t>49:488-494</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a:latin typeface="Calibri" pitchFamily="34" charset="0"/>
              </a:rPr>
              <a:t>Mahon D et al (2005) Randomized clinical trial of laparoscopic Nissen fundoplication compared with proton-pump inhibitors for treatment of chronic gastro-oesophageal reflux. Br J Surg </a:t>
            </a:r>
            <a:r>
              <a:rPr lang="en-GB" sz="1400" dirty="0" smtClean="0">
                <a:latin typeface="Calibri" pitchFamily="34" charset="0"/>
              </a:rPr>
              <a:t>92:695-699</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a:latin typeface="Calibri" pitchFamily="34" charset="0"/>
              </a:rPr>
              <a:t>Anvari M et al (2006) A randomized controlled trial of laparoscopic Nissen fundoplication versus proton pump inhibitors for treatment of patients with chronic gastroesophageal reflux disease: One-year follow-up. Surg Innov </a:t>
            </a:r>
            <a:r>
              <a:rPr lang="en-GB" sz="1400" dirty="0" smtClean="0">
                <a:latin typeface="Calibri" pitchFamily="34" charset="0"/>
              </a:rPr>
              <a:t>13:238-249</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smtClean="0">
                <a:latin typeface="Calibri" pitchFamily="34" charset="0"/>
              </a:rPr>
              <a:t>Mehta </a:t>
            </a:r>
            <a:r>
              <a:rPr lang="en-GB" sz="1400" dirty="0">
                <a:latin typeface="Calibri" pitchFamily="34" charset="0"/>
              </a:rPr>
              <a:t>S et al (2006) Prospective trial of laparoscopic nissen fundoplication versus proton pump inhibitor therapy for gastroesophageal reflux disease: Seven-year follow-up. J Gastrointest Surg 10:1312-1316; discussion </a:t>
            </a:r>
            <a:r>
              <a:rPr lang="en-GB" sz="1400" dirty="0" smtClean="0">
                <a:latin typeface="Calibri" pitchFamily="34" charset="0"/>
              </a:rPr>
              <a:t>1316-1317</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a:latin typeface="Calibri" pitchFamily="34" charset="0"/>
              </a:rPr>
              <a:t>Lundell L et al (2007) Seven-year follow-up of a randomized clinical trial comparing proton-pump inhibition with surgical therapy for reflux oesophagitis. Br J Surg </a:t>
            </a:r>
            <a:r>
              <a:rPr lang="en-GB" sz="1400" dirty="0" smtClean="0">
                <a:latin typeface="Calibri" pitchFamily="34" charset="0"/>
              </a:rPr>
              <a:t>94:198-203</a:t>
            </a:r>
          </a:p>
          <a:p>
            <a:pPr marL="396875" indent="-396875" defTabSz="912813">
              <a:lnSpc>
                <a:spcPct val="90000"/>
              </a:lnSpc>
              <a:spcBef>
                <a:spcPct val="20000"/>
              </a:spcBef>
              <a:buFontTx/>
              <a:buBlip>
                <a:blip r:embed="rId2"/>
              </a:buBlip>
            </a:pPr>
            <a:endParaRPr lang="en-GB" sz="1400" dirty="0">
              <a:latin typeface="Calibri" pitchFamily="34" charset="0"/>
            </a:endParaRPr>
          </a:p>
          <a:p>
            <a:pPr marL="396875" indent="-396875" defTabSz="912813">
              <a:lnSpc>
                <a:spcPct val="90000"/>
              </a:lnSpc>
              <a:spcBef>
                <a:spcPct val="20000"/>
              </a:spcBef>
              <a:buFontTx/>
              <a:buBlip>
                <a:blip r:embed="rId2"/>
              </a:buBlip>
            </a:pPr>
            <a:r>
              <a:rPr lang="en-GB" sz="1400" dirty="0" smtClean="0">
                <a:latin typeface="Calibri" pitchFamily="34" charset="0"/>
              </a:rPr>
              <a:t>Lundell </a:t>
            </a:r>
            <a:r>
              <a:rPr lang="en-GB" sz="1400" dirty="0">
                <a:latin typeface="Calibri" pitchFamily="34" charset="0"/>
              </a:rPr>
              <a:t>L et al (2008) Comparing laparoscopic antireflux surgery with esomeprazole in the management of patients with chronic gastro-oesophageal reflux disease: a 3-year interim analysis of the LOTUS trial. Gut 57:1207-1213</a:t>
            </a:r>
          </a:p>
        </p:txBody>
      </p:sp>
      <p:sp>
        <p:nvSpPr>
          <p:cNvPr id="5" name="PB"/>
          <p:cNvSpPr/>
          <p:nvPr/>
        </p:nvSpPr>
        <p:spPr bwMode="auto">
          <a:xfrm>
            <a:off x="0" y="6705600"/>
            <a:ext cx="5715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79512" y="116633"/>
            <a:ext cx="8229600" cy="504056"/>
          </a:xfrm>
        </p:spPr>
        <p:txBody>
          <a:bodyPr>
            <a:normAutofit/>
          </a:bodyPr>
          <a:lstStyle/>
          <a:p>
            <a:pPr defTabSz="914363" eaLnBrk="1" fontAlgn="auto" hangingPunct="1">
              <a:spcAft>
                <a:spcPts val="0"/>
              </a:spcAft>
              <a:defRPr/>
            </a:pPr>
            <a:r>
              <a:rPr lang="en-GB" dirty="0">
                <a:effectLst/>
              </a:rPr>
              <a:t>Conclusions from RCTs</a:t>
            </a:r>
          </a:p>
        </p:txBody>
      </p:sp>
      <p:sp>
        <p:nvSpPr>
          <p:cNvPr id="9" name="Text Placeholder 5"/>
          <p:cNvSpPr txBox="1">
            <a:spLocks/>
          </p:cNvSpPr>
          <p:nvPr/>
        </p:nvSpPr>
        <p:spPr bwMode="auto">
          <a:xfrm>
            <a:off x="209549" y="692696"/>
            <a:ext cx="8583613" cy="5904656"/>
          </a:xfrm>
          <a:prstGeom prst="rect">
            <a:avLst/>
          </a:prstGeom>
          <a:noFill/>
          <a:ln w="9525">
            <a:noFill/>
            <a:miter lim="800000"/>
            <a:headEnd/>
            <a:tailEnd/>
          </a:ln>
        </p:spPr>
        <p:txBody>
          <a:bodyPr/>
          <a:lstStyle/>
          <a:p>
            <a:pPr marL="396875" indent="-396875" defTabSz="912813">
              <a:lnSpc>
                <a:spcPct val="90000"/>
              </a:lnSpc>
              <a:spcBef>
                <a:spcPct val="20000"/>
              </a:spcBef>
              <a:buFontTx/>
              <a:buBlip>
                <a:blip r:embed="rId3"/>
              </a:buBlip>
            </a:pPr>
            <a:r>
              <a:rPr lang="en-GB" sz="1400" dirty="0">
                <a:latin typeface="Calibri" pitchFamily="34" charset="0"/>
              </a:rPr>
              <a:t>Surgery is an effective alternative to medical therapy (level I) both for patients with good symptom control on medical therapy and for those who achieve only partial symptomatic relief from PPIs (level I</a:t>
            </a:r>
            <a:r>
              <a:rPr lang="en-GB" sz="1400" dirty="0" smtClean="0">
                <a:latin typeface="Calibri" pitchFamily="34" charset="0"/>
              </a:rPr>
              <a:t>).</a:t>
            </a: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r>
              <a:rPr lang="en-GB" sz="1400" dirty="0">
                <a:latin typeface="Calibri" pitchFamily="34" charset="0"/>
              </a:rPr>
              <a:t>Based on pH-metry and manometric data, fundoplication results in significantly less acid exposure and significantly increased LOS pressure compared with medical therapy (level I-III</a:t>
            </a:r>
            <a:r>
              <a:rPr lang="en-GB" sz="1400" dirty="0" smtClean="0">
                <a:latin typeface="Calibri" pitchFamily="34" charset="0"/>
              </a:rPr>
              <a:t>).</a:t>
            </a: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r>
              <a:rPr lang="en-GB" sz="1400" dirty="0">
                <a:latin typeface="Calibri" pitchFamily="34" charset="0"/>
              </a:rPr>
              <a:t>Fundoplication leads to improved or at least comparable quality of life to that of medically treated patients and is associated with high patient satisfaction rates (level I-III</a:t>
            </a:r>
            <a:r>
              <a:rPr lang="en-GB" sz="1400" dirty="0" smtClean="0">
                <a:latin typeface="Calibri" pitchFamily="34" charset="0"/>
              </a:rPr>
              <a:t>).</a:t>
            </a: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r>
              <a:rPr lang="en-GB" sz="1400" dirty="0">
                <a:latin typeface="Calibri" pitchFamily="34" charset="0"/>
              </a:rPr>
              <a:t>The majority of available literature cites postoperative use of acid reducing medications incidence (9% to 21%) up to 8 years after surgery (level I-III). Importantly, several studies have demonstrated that most patients who resume acid reducing medications postoperatively have no objective evidence for GORD recurrence on 24-hour pH studies  (level II). </a:t>
            </a:r>
            <a:endParaRPr lang="en-GB" sz="1400" dirty="0" smtClean="0">
              <a:latin typeface="Calibri" pitchFamily="34" charset="0"/>
            </a:endParaRP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r>
              <a:rPr lang="en-GB" sz="1400" dirty="0">
                <a:latin typeface="Calibri" pitchFamily="34" charset="0"/>
              </a:rPr>
              <a:t>There has been 1 RCT evaluating cost between medical (omeprazole) and surgical therapy (open total and partial fundoplication) over a 5-year period - total treatment costs in the initially successfully treated medical group were significantly lower than for antireflux surgery in three European countries (Denmark, Norway, and Sweden) and higher in one (Finland) at 5 years, but not at 10 years (level I).</a:t>
            </a:r>
          </a:p>
          <a:p>
            <a:pPr marL="854075" lvl="1" indent="-396875" defTabSz="912813">
              <a:lnSpc>
                <a:spcPct val="90000"/>
              </a:lnSpc>
              <a:spcBef>
                <a:spcPct val="20000"/>
              </a:spcBef>
              <a:buFontTx/>
              <a:buBlip>
                <a:blip r:embed="rId3"/>
              </a:buBlip>
            </a:pPr>
            <a:r>
              <a:rPr lang="en-GB" sz="1400" dirty="0">
                <a:latin typeface="Calibri" pitchFamily="34" charset="0"/>
              </a:rPr>
              <a:t>298 patients analysed (6-monthly fup, OGD 12, 36 and 60 month or at relapse)</a:t>
            </a:r>
          </a:p>
          <a:p>
            <a:pPr marL="854075" lvl="1" indent="-396875" defTabSz="912813">
              <a:lnSpc>
                <a:spcPct val="90000"/>
              </a:lnSpc>
              <a:spcBef>
                <a:spcPct val="20000"/>
              </a:spcBef>
              <a:buFontTx/>
              <a:buBlip>
                <a:blip r:embed="rId3"/>
              </a:buBlip>
            </a:pPr>
            <a:r>
              <a:rPr lang="en-GB" sz="1400" dirty="0">
                <a:latin typeface="Calibri" pitchFamily="34" charset="0"/>
              </a:rPr>
              <a:t>34 (11%) excluded from analysis as oesophagitis did not heal after 4 months omeprazole (40mg) or had incomplete symptom control – proceeded to surgery.</a:t>
            </a:r>
          </a:p>
          <a:p>
            <a:pPr marL="854075" lvl="1" indent="-396875" defTabSz="912813">
              <a:lnSpc>
                <a:spcPct val="90000"/>
              </a:lnSpc>
              <a:spcBef>
                <a:spcPct val="20000"/>
              </a:spcBef>
              <a:buFontTx/>
              <a:buBlip>
                <a:blip r:embed="rId3"/>
              </a:buBlip>
            </a:pPr>
            <a:r>
              <a:rPr lang="en-GB" sz="1400" dirty="0">
                <a:latin typeface="Calibri" pitchFamily="34" charset="0"/>
              </a:rPr>
              <a:t>32 days sick leave following surgery!</a:t>
            </a:r>
          </a:p>
          <a:p>
            <a:pPr marL="854075" lvl="1" indent="-396875" defTabSz="912813">
              <a:lnSpc>
                <a:spcPct val="90000"/>
              </a:lnSpc>
              <a:spcBef>
                <a:spcPct val="20000"/>
              </a:spcBef>
              <a:buFontTx/>
              <a:buBlip>
                <a:blip r:embed="rId3"/>
              </a:buBlip>
            </a:pPr>
            <a:r>
              <a:rPr lang="en-GB" sz="1400" dirty="0">
                <a:latin typeface="Calibri" pitchFamily="34" charset="0"/>
              </a:rPr>
              <a:t>Laparoscopic ARS is less expensive than Open ARS</a:t>
            </a: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endParaRPr lang="en-GB" sz="1400" dirty="0">
              <a:latin typeface="Calibri" pitchFamily="34" charset="0"/>
            </a:endParaRPr>
          </a:p>
          <a:p>
            <a:pPr marL="396875" indent="-396875" defTabSz="912813">
              <a:lnSpc>
                <a:spcPct val="90000"/>
              </a:lnSpc>
              <a:spcBef>
                <a:spcPct val="20000"/>
              </a:spcBef>
              <a:buFontTx/>
              <a:buBlip>
                <a:blip r:embed="rId3"/>
              </a:buBlip>
            </a:pPr>
            <a:endParaRPr lang="en-GB" sz="1400" dirty="0">
              <a:latin typeface="Calibri" pitchFamily="34" charset="0"/>
            </a:endParaRPr>
          </a:p>
        </p:txBody>
      </p:sp>
      <p:sp>
        <p:nvSpPr>
          <p:cNvPr id="5" name="PB"/>
          <p:cNvSpPr/>
          <p:nvPr/>
        </p:nvSpPr>
        <p:spPr bwMode="auto">
          <a:xfrm>
            <a:off x="0" y="6705600"/>
            <a:ext cx="6000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p:cNvPicPr>
            <a:picLocks noChangeAspect="1" noChangeArrowheads="1"/>
          </p:cNvPicPr>
          <p:nvPr/>
        </p:nvPicPr>
        <p:blipFill>
          <a:blip r:embed="rId2"/>
          <a:srcRect l="5087" t="6859" r="6297" b="3683"/>
          <a:stretch>
            <a:fillRect/>
          </a:stretch>
        </p:blipFill>
        <p:spPr bwMode="auto">
          <a:xfrm>
            <a:off x="169863" y="620713"/>
            <a:ext cx="8424862" cy="5245100"/>
          </a:xfrm>
          <a:prstGeom prst="rect">
            <a:avLst/>
          </a:prstGeom>
          <a:noFill/>
          <a:ln w="9525">
            <a:noFill/>
            <a:miter lim="800000"/>
            <a:headEnd/>
            <a:tailEnd/>
          </a:ln>
        </p:spPr>
      </p:pic>
      <p:sp>
        <p:nvSpPr>
          <p:cNvPr id="2" name="Title 1"/>
          <p:cNvSpPr>
            <a:spLocks noGrp="1"/>
          </p:cNvSpPr>
          <p:nvPr>
            <p:ph type="title"/>
          </p:nvPr>
        </p:nvSpPr>
        <p:spPr>
          <a:xfrm>
            <a:off x="179448" y="116632"/>
            <a:ext cx="8382000" cy="443198"/>
          </a:xfrm>
        </p:spPr>
        <p:txBody>
          <a:bodyPr/>
          <a:lstStyle/>
          <a:p>
            <a:pPr defTabSz="914363" eaLnBrk="1" fontAlgn="auto" hangingPunct="1">
              <a:spcAft>
                <a:spcPts val="0"/>
              </a:spcAft>
              <a:defRPr/>
            </a:pPr>
            <a:r>
              <a:rPr lang="en-GB" dirty="0">
                <a:effectLst/>
              </a:rPr>
              <a:t>Laparoscopic vs. Open ARS</a:t>
            </a:r>
          </a:p>
        </p:txBody>
      </p:sp>
      <p:sp>
        <p:nvSpPr>
          <p:cNvPr id="35844" name="TextBox 5"/>
          <p:cNvSpPr txBox="1">
            <a:spLocks noChangeArrowheads="1"/>
          </p:cNvSpPr>
          <p:nvPr/>
        </p:nvSpPr>
        <p:spPr bwMode="auto">
          <a:xfrm>
            <a:off x="182563" y="5957888"/>
            <a:ext cx="5976937" cy="276225"/>
          </a:xfrm>
          <a:prstGeom prst="rect">
            <a:avLst/>
          </a:prstGeom>
          <a:noFill/>
          <a:ln w="9525">
            <a:noFill/>
            <a:miter lim="800000"/>
            <a:headEnd/>
            <a:tailEnd/>
          </a:ln>
        </p:spPr>
        <p:txBody>
          <a:bodyPr>
            <a:spAutoFit/>
          </a:bodyPr>
          <a:lstStyle/>
          <a:p>
            <a:r>
              <a:rPr lang="en-GB" sz="1200" dirty="0">
                <a:latin typeface="Calibri" pitchFamily="34" charset="0"/>
                <a:hlinkClick r:id="rId3" action="ppaction://hlinksldjump"/>
              </a:rPr>
              <a:t>SAGES Guidelines for Surgical Treatment of Gastroesophageal Reflux Disease 2010</a:t>
            </a:r>
            <a:endParaRPr lang="en-GB" sz="1200" dirty="0">
              <a:latin typeface="Calibri" pitchFamily="34" charset="0"/>
            </a:endParaRPr>
          </a:p>
        </p:txBody>
      </p:sp>
      <p:sp>
        <p:nvSpPr>
          <p:cNvPr id="6" name="PB"/>
          <p:cNvSpPr/>
          <p:nvPr/>
        </p:nvSpPr>
        <p:spPr bwMode="auto">
          <a:xfrm>
            <a:off x="0" y="6705600"/>
            <a:ext cx="6286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43198"/>
          </a:xfrm>
        </p:spPr>
        <p:txBody>
          <a:bodyPr/>
          <a:lstStyle/>
          <a:p>
            <a:pPr defTabSz="914363" eaLnBrk="1" fontAlgn="auto" hangingPunct="1">
              <a:spcAft>
                <a:spcPts val="0"/>
              </a:spcAft>
              <a:defRPr/>
            </a:pPr>
            <a:r>
              <a:rPr lang="en-GB" dirty="0">
                <a:effectLst/>
              </a:rPr>
              <a:t>Evidence for Laparoscopic ARS</a:t>
            </a:r>
          </a:p>
        </p:txBody>
      </p:sp>
      <p:sp>
        <p:nvSpPr>
          <p:cNvPr id="36866" name="Content Placeholder 2"/>
          <p:cNvSpPr>
            <a:spLocks noGrp="1"/>
          </p:cNvSpPr>
          <p:nvPr>
            <p:ph idx="1"/>
          </p:nvPr>
        </p:nvSpPr>
        <p:spPr>
          <a:xfrm>
            <a:off x="381000" y="1412875"/>
            <a:ext cx="8382000" cy="3605213"/>
          </a:xfrm>
        </p:spPr>
        <p:txBody>
          <a:bodyPr/>
          <a:lstStyle/>
          <a:p>
            <a:pPr eaLnBrk="1" hangingPunct="1"/>
            <a:r>
              <a:rPr lang="en-GB" sz="1600" dirty="0" smtClean="0"/>
              <a:t>Blomqvist AMK, Lönroth H, Dalenbäck J, </a:t>
            </a:r>
            <a:r>
              <a:rPr lang="en-GB" sz="1600" i="1" dirty="0" smtClean="0"/>
              <a:t>et al. </a:t>
            </a:r>
            <a:r>
              <a:rPr lang="en-GB" sz="1600" dirty="0" smtClean="0"/>
              <a:t>Laparoscopic or open fundoplication? A complete cost analysis. </a:t>
            </a:r>
            <a:r>
              <a:rPr lang="en-GB" sz="1600" i="1" dirty="0" smtClean="0"/>
              <a:t>Surg Endosc </a:t>
            </a:r>
            <a:r>
              <a:rPr lang="en-GB" sz="1600" dirty="0" smtClean="0"/>
              <a:t>1998;</a:t>
            </a:r>
            <a:r>
              <a:rPr lang="en-GB" sz="1600" b="1" dirty="0" smtClean="0"/>
              <a:t>12</a:t>
            </a:r>
            <a:r>
              <a:rPr lang="en-GB" sz="1600" dirty="0" smtClean="0"/>
              <a:t>:1209–12.</a:t>
            </a:r>
          </a:p>
          <a:p>
            <a:pPr eaLnBrk="1" hangingPunct="1"/>
            <a:r>
              <a:rPr lang="en-GB" sz="1600" dirty="0" smtClean="0"/>
              <a:t>Perdikis G, Hinder RH, Lund RJ, </a:t>
            </a:r>
            <a:r>
              <a:rPr lang="en-GB" sz="1600" i="1" dirty="0" smtClean="0"/>
              <a:t>et al. </a:t>
            </a:r>
            <a:r>
              <a:rPr lang="en-GB" sz="1600" dirty="0" smtClean="0"/>
              <a:t>Laparoscopic Nissen fundoplication: Where do we stand? </a:t>
            </a:r>
            <a:r>
              <a:rPr lang="en-GB" sz="1600" i="1" dirty="0" smtClean="0"/>
              <a:t>Surg Laparosc Endosc </a:t>
            </a:r>
            <a:r>
              <a:rPr lang="en-GB" sz="1600" dirty="0" smtClean="0"/>
              <a:t>1997;</a:t>
            </a:r>
            <a:r>
              <a:rPr lang="en-GB" sz="1600" b="1" dirty="0" smtClean="0"/>
              <a:t>1</a:t>
            </a:r>
            <a:r>
              <a:rPr lang="en-GB" sz="1600" dirty="0" smtClean="0"/>
              <a:t>:17–21.</a:t>
            </a:r>
          </a:p>
          <a:p>
            <a:pPr eaLnBrk="1" hangingPunct="1"/>
            <a:r>
              <a:rPr lang="en-GB" sz="1600" dirty="0" smtClean="0"/>
              <a:t>Carbone R, Peters JH, Heimbucher S, </a:t>
            </a:r>
            <a:r>
              <a:rPr lang="en-GB" sz="1600" i="1" dirty="0" smtClean="0"/>
              <a:t>et al. </a:t>
            </a:r>
            <a:r>
              <a:rPr lang="en-GB" sz="1600" dirty="0" smtClean="0"/>
              <a:t>A contemporaneous comparison of hospital charges for laparoscopic and open Nissen fundoplication. </a:t>
            </a:r>
            <a:r>
              <a:rPr lang="en-GB" sz="1600" i="1" dirty="0" smtClean="0"/>
              <a:t>Surg Endosc </a:t>
            </a:r>
            <a:r>
              <a:rPr lang="en-GB" sz="1600" dirty="0" smtClean="0"/>
              <a:t>1995;</a:t>
            </a:r>
            <a:r>
              <a:rPr lang="en-GB" sz="1600" b="1" dirty="0" smtClean="0"/>
              <a:t>9</a:t>
            </a:r>
            <a:r>
              <a:rPr lang="en-GB" sz="1600" dirty="0" smtClean="0"/>
              <a:t>:151–5.</a:t>
            </a:r>
          </a:p>
          <a:p>
            <a:pPr eaLnBrk="1" hangingPunct="1"/>
            <a:r>
              <a:rPr lang="en-GB" sz="1600" dirty="0" smtClean="0"/>
              <a:t>Laycock WS, Oddsdottir M, Franco A, </a:t>
            </a:r>
            <a:r>
              <a:rPr lang="en-GB" sz="1600" i="1" dirty="0" smtClean="0"/>
              <a:t>et al. </a:t>
            </a:r>
            <a:r>
              <a:rPr lang="en-GB" sz="1600" dirty="0" smtClean="0"/>
              <a:t>Laparoscopic Nissen fundoplication is less expensive than open Belsey </a:t>
            </a:r>
            <a:r>
              <a:rPr lang="de-DE" sz="1600" dirty="0" smtClean="0"/>
              <a:t>Mark IV. </a:t>
            </a:r>
            <a:r>
              <a:rPr lang="de-DE" sz="1600" i="1" dirty="0" smtClean="0"/>
              <a:t>Surg Endosc </a:t>
            </a:r>
            <a:r>
              <a:rPr lang="de-DE" sz="1600" dirty="0" smtClean="0"/>
              <a:t>1995;</a:t>
            </a:r>
            <a:r>
              <a:rPr lang="de-DE" sz="1600" b="1" dirty="0" smtClean="0"/>
              <a:t>9</a:t>
            </a:r>
            <a:r>
              <a:rPr lang="de-DE" sz="1600" dirty="0" smtClean="0"/>
              <a:t>:426–9.</a:t>
            </a:r>
          </a:p>
          <a:p>
            <a:pPr eaLnBrk="1" hangingPunct="1"/>
            <a:r>
              <a:rPr lang="en-GB" sz="1600" dirty="0" smtClean="0"/>
              <a:t>Rattner DW, Brooks DC. Patient satisfaction following laparoscopic and open antireflux surgery. </a:t>
            </a:r>
            <a:r>
              <a:rPr lang="en-GB" sz="1600" i="1" dirty="0" smtClean="0"/>
              <a:t>Arch Surg </a:t>
            </a:r>
            <a:r>
              <a:rPr lang="en-GB" sz="1600" dirty="0" smtClean="0"/>
              <a:t>1995;</a:t>
            </a:r>
            <a:r>
              <a:rPr lang="en-GB" sz="1600" b="1" dirty="0" smtClean="0"/>
              <a:t>130</a:t>
            </a:r>
            <a:r>
              <a:rPr lang="en-GB" sz="1600" dirty="0" smtClean="0"/>
              <a:t>:289–93.</a:t>
            </a:r>
          </a:p>
          <a:p>
            <a:pPr eaLnBrk="1" hangingPunct="1"/>
            <a:r>
              <a:rPr lang="en-GB" sz="1600" dirty="0" smtClean="0"/>
              <a:t>Richards KF, Fisher KS, Flores JH, </a:t>
            </a:r>
            <a:r>
              <a:rPr lang="en-GB" sz="1600" i="1" dirty="0" smtClean="0"/>
              <a:t>et al. </a:t>
            </a:r>
            <a:r>
              <a:rPr lang="en-GB" sz="1600" dirty="0" smtClean="0"/>
              <a:t>Laparoscopic Nissen fundoplication: cost, morbidity, and outcome compared with open surgery. </a:t>
            </a:r>
            <a:r>
              <a:rPr lang="en-GB" sz="1600" i="1" dirty="0" smtClean="0"/>
              <a:t>Surg Laparosc Endosc </a:t>
            </a:r>
            <a:r>
              <a:rPr lang="en-GB" sz="1600" dirty="0" smtClean="0"/>
              <a:t>1996;</a:t>
            </a:r>
            <a:r>
              <a:rPr lang="en-GB" sz="1600" b="1" dirty="0" smtClean="0"/>
              <a:t>6</a:t>
            </a:r>
            <a:r>
              <a:rPr lang="en-GB" sz="1600" dirty="0" smtClean="0"/>
              <a:t>:140–3.</a:t>
            </a:r>
          </a:p>
          <a:p>
            <a:pPr eaLnBrk="1" hangingPunct="1"/>
            <a:r>
              <a:rPr lang="fi-FI" sz="1600" dirty="0" smtClean="0"/>
              <a:t>Heikkinen TJ, Haukipuro K, Koivukangas P, </a:t>
            </a:r>
            <a:r>
              <a:rPr lang="fi-FI" sz="1600" i="1" dirty="0" smtClean="0"/>
              <a:t>et al. </a:t>
            </a:r>
            <a:r>
              <a:rPr lang="en-GB" sz="1600" dirty="0" smtClean="0"/>
              <a:t>Comparison of costs between laparoscopic and Nissen fundoplication: a prospective randomized study with a 3-month follow-up. </a:t>
            </a:r>
            <a:r>
              <a:rPr lang="en-GB" sz="1600" i="1" dirty="0" smtClean="0"/>
              <a:t>J Am Coll Surg </a:t>
            </a:r>
            <a:r>
              <a:rPr lang="en-GB" sz="1600" dirty="0" smtClean="0"/>
              <a:t>1999;</a:t>
            </a:r>
            <a:r>
              <a:rPr lang="en-GB" sz="1600" b="1" dirty="0" smtClean="0"/>
              <a:t>188</a:t>
            </a:r>
            <a:r>
              <a:rPr lang="en-GB" sz="1600" dirty="0" smtClean="0"/>
              <a:t>:368–76.</a:t>
            </a:r>
          </a:p>
        </p:txBody>
      </p:sp>
      <p:sp>
        <p:nvSpPr>
          <p:cNvPr id="6" name="PB"/>
          <p:cNvSpPr/>
          <p:nvPr/>
        </p:nvSpPr>
        <p:spPr bwMode="auto">
          <a:xfrm>
            <a:off x="0" y="6705600"/>
            <a:ext cx="6572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230188"/>
            <a:ext cx="8382000" cy="443198"/>
          </a:xfrm>
        </p:spPr>
        <p:txBody>
          <a:bodyPr/>
          <a:lstStyle/>
          <a:p>
            <a:pPr defTabSz="914363" eaLnBrk="1" fontAlgn="auto" hangingPunct="1">
              <a:spcAft>
                <a:spcPts val="0"/>
              </a:spcAft>
              <a:defRPr/>
            </a:pPr>
            <a:r>
              <a:rPr lang="en-GB" dirty="0">
                <a:effectLst/>
              </a:rPr>
              <a:t>Hiatus  Hernia</a:t>
            </a:r>
          </a:p>
        </p:txBody>
      </p:sp>
      <p:pic>
        <p:nvPicPr>
          <p:cNvPr id="37890" name="Picture 2" descr="http://nature.com/gimo/contents/pt1/images/gimo48-f9.jpg"/>
          <p:cNvPicPr>
            <a:picLocks noChangeAspect="1" noChangeArrowheads="1"/>
          </p:cNvPicPr>
          <p:nvPr/>
        </p:nvPicPr>
        <p:blipFill>
          <a:blip r:embed="rId2"/>
          <a:srcRect b="55736"/>
          <a:stretch>
            <a:fillRect/>
          </a:stretch>
        </p:blipFill>
        <p:spPr bwMode="auto">
          <a:xfrm>
            <a:off x="6361113" y="57150"/>
            <a:ext cx="2674937" cy="720725"/>
          </a:xfrm>
          <a:prstGeom prst="rect">
            <a:avLst/>
          </a:prstGeom>
          <a:noFill/>
          <a:ln w="9525">
            <a:noFill/>
            <a:miter lim="800000"/>
            <a:headEnd/>
            <a:tailEnd/>
          </a:ln>
        </p:spPr>
      </p:pic>
      <p:sp>
        <p:nvSpPr>
          <p:cNvPr id="37892" name="Text Placeholder 5"/>
          <p:cNvSpPr txBox="1">
            <a:spLocks/>
          </p:cNvSpPr>
          <p:nvPr/>
        </p:nvSpPr>
        <p:spPr bwMode="auto">
          <a:xfrm>
            <a:off x="207963" y="777875"/>
            <a:ext cx="8582025" cy="5819775"/>
          </a:xfrm>
          <a:prstGeom prst="rect">
            <a:avLst/>
          </a:prstGeom>
          <a:noFill/>
          <a:ln w="9525">
            <a:noFill/>
            <a:miter lim="800000"/>
            <a:headEnd/>
            <a:tailEnd/>
          </a:ln>
        </p:spPr>
        <p:txBody>
          <a:bodyPr/>
          <a:lstStyle/>
          <a:p>
            <a:pPr marL="396875" indent="-396875" defTabSz="912813">
              <a:lnSpc>
                <a:spcPct val="90000"/>
              </a:lnSpc>
              <a:spcBef>
                <a:spcPct val="20000"/>
              </a:spcBef>
              <a:buFontTx/>
              <a:buBlip>
                <a:blip r:embed="rId3"/>
              </a:buBlip>
            </a:pPr>
            <a:r>
              <a:rPr lang="en-GB" sz="1200" dirty="0" smtClean="0">
                <a:latin typeface="Calibri" pitchFamily="34" charset="0"/>
              </a:rPr>
              <a:t>Only </a:t>
            </a:r>
            <a:r>
              <a:rPr lang="en-GB" sz="1200" dirty="0">
                <a:latin typeface="Calibri" pitchFamily="34" charset="0"/>
              </a:rPr>
              <a:t>investigations which will alter the clinical management of the patient should be performed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endParaRPr lang="en-GB" sz="1200" dirty="0" smtClean="0">
              <a:latin typeface="Calibri" pitchFamily="34" charset="0"/>
            </a:endParaRPr>
          </a:p>
          <a:p>
            <a:pPr marL="396875" indent="-396875" defTabSz="912813">
              <a:lnSpc>
                <a:spcPct val="90000"/>
              </a:lnSpc>
              <a:spcBef>
                <a:spcPct val="20000"/>
              </a:spcBef>
              <a:buFontTx/>
              <a:buBlip>
                <a:blip r:embed="rId3"/>
              </a:buBlip>
            </a:pPr>
            <a:r>
              <a:rPr lang="en-GB" sz="1200" dirty="0" smtClean="0">
                <a:latin typeface="Calibri" pitchFamily="34" charset="0"/>
              </a:rPr>
              <a:t>Repair </a:t>
            </a:r>
            <a:r>
              <a:rPr lang="en-GB" sz="1200" dirty="0">
                <a:latin typeface="Calibri" pitchFamily="34" charset="0"/>
              </a:rPr>
              <a:t>of a type I hernia in the absence of reflux disease is not necessary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Blip>
                <a:blip r:embed="rId3"/>
              </a:buBlip>
            </a:pPr>
            <a:r>
              <a:rPr lang="en-GB" sz="1200" dirty="0">
                <a:latin typeface="Calibri" pitchFamily="34" charset="0"/>
              </a:rPr>
              <a:t>Routine elective repair of completely asymptomatic paraoesophageal hernias may not always be indicated. Consideration for surgery should include the patient’s age and  comorbidities. (</a:t>
            </a:r>
            <a:r>
              <a:rPr lang="en-GB" sz="1200" b="1" dirty="0">
                <a:latin typeface="Calibri" pitchFamily="34" charset="0"/>
              </a:rPr>
              <a:t>+++, weak</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smtClean="0">
                <a:latin typeface="Calibri" pitchFamily="34" charset="0"/>
              </a:rPr>
              <a:t>All </a:t>
            </a:r>
            <a:r>
              <a:rPr lang="en-GB" sz="1200" dirty="0">
                <a:latin typeface="Calibri" pitchFamily="34" charset="0"/>
              </a:rPr>
              <a:t>symptomatic paraoesophageal hiatal hernias should be repaired (</a:t>
            </a:r>
            <a:r>
              <a:rPr lang="en-GB" sz="1200" b="1" dirty="0">
                <a:latin typeface="Calibri" pitchFamily="34" charset="0"/>
              </a:rPr>
              <a:t>++++, strong</a:t>
            </a:r>
            <a:r>
              <a:rPr lang="en-GB" sz="1200" dirty="0">
                <a:latin typeface="Calibri" pitchFamily="34" charset="0"/>
              </a:rPr>
              <a:t>), </a:t>
            </a:r>
            <a:r>
              <a:rPr lang="en-GB" sz="1200" dirty="0" smtClean="0">
                <a:latin typeface="Calibri" pitchFamily="34" charset="0"/>
              </a:rPr>
              <a:t>esp. acute </a:t>
            </a:r>
            <a:r>
              <a:rPr lang="en-GB" sz="1200" dirty="0">
                <a:latin typeface="Calibri" pitchFamily="34" charset="0"/>
              </a:rPr>
              <a:t>obstructive symptoms or </a:t>
            </a:r>
            <a:r>
              <a:rPr lang="en-GB" sz="1200" dirty="0" smtClean="0">
                <a:latin typeface="Calibri" pitchFamily="34" charset="0"/>
              </a:rPr>
              <a:t>volvulus. Acute </a:t>
            </a:r>
            <a:r>
              <a:rPr lang="en-GB" sz="1200" dirty="0">
                <a:latin typeface="Calibri" pitchFamily="34" charset="0"/>
              </a:rPr>
              <a:t>gastric volvulus requires reduction of the stomach with limited resection if needed.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a:latin typeface="Calibri" pitchFamily="34" charset="0"/>
              </a:rPr>
              <a:t>During operations for Roux-en-Y gastric bypass, sleeve gastrectomy and the placement of adjustable gastric bands, all detected hiatal hernias should be repaired (</a:t>
            </a:r>
            <a:r>
              <a:rPr lang="en-GB" sz="1200" b="1" dirty="0">
                <a:latin typeface="Calibri" pitchFamily="34" charset="0"/>
              </a:rPr>
              <a:t>+++, weak</a:t>
            </a:r>
            <a:r>
              <a:rPr lang="en-GB" sz="1200" dirty="0">
                <a:latin typeface="Calibri" pitchFamily="34" charset="0"/>
              </a:rPr>
              <a:t>)</a:t>
            </a:r>
          </a:p>
          <a:p>
            <a:pPr marL="396875" indent="-396875" defTabSz="912813">
              <a:lnSpc>
                <a:spcPct val="90000"/>
              </a:lnSpc>
              <a:spcBef>
                <a:spcPct val="20000"/>
              </a:spcBef>
              <a:buFontTx/>
              <a:buBlip>
                <a:blip r:embed="rId3"/>
              </a:buBlip>
            </a:pPr>
            <a:endParaRPr lang="en-GB" sz="1200" dirty="0" smtClean="0">
              <a:latin typeface="Calibri" pitchFamily="34" charset="0"/>
            </a:endParaRPr>
          </a:p>
          <a:p>
            <a:pPr marL="396875" indent="-396875" defTabSz="912813">
              <a:lnSpc>
                <a:spcPct val="90000"/>
              </a:lnSpc>
              <a:spcBef>
                <a:spcPct val="20000"/>
              </a:spcBef>
              <a:buFontTx/>
              <a:buBlip>
                <a:blip r:embed="rId3"/>
              </a:buBlip>
            </a:pPr>
            <a:r>
              <a:rPr lang="en-GB" sz="1200" dirty="0" smtClean="0">
                <a:latin typeface="Calibri" pitchFamily="34" charset="0"/>
              </a:rPr>
              <a:t>Hiatal </a:t>
            </a:r>
            <a:r>
              <a:rPr lang="en-GB" sz="1200" dirty="0">
                <a:latin typeface="Calibri" pitchFamily="34" charset="0"/>
              </a:rPr>
              <a:t>hernias can effectively be repaired by a transabdominal or transthoracic approach (</a:t>
            </a:r>
            <a:r>
              <a:rPr lang="en-GB" sz="1200" b="1" dirty="0">
                <a:latin typeface="Calibri" pitchFamily="34" charset="0"/>
              </a:rPr>
              <a:t>++++, strong</a:t>
            </a:r>
            <a:r>
              <a:rPr lang="en-GB" sz="1200" dirty="0">
                <a:latin typeface="Calibri" pitchFamily="34" charset="0"/>
              </a:rPr>
              <a:t>). The morbidity of a laparoscopic approach is markedly less than that of an open approach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a:latin typeface="Calibri" pitchFamily="34" charset="0"/>
              </a:rPr>
              <a:t>During paraoesophageal hiatal hernia repair the hernia sac should be dissected away from mediastinal structures (</a:t>
            </a:r>
            <a:r>
              <a:rPr lang="en-GB" sz="1200" b="1" dirty="0">
                <a:latin typeface="Calibri" pitchFamily="34" charset="0"/>
              </a:rPr>
              <a:t>++, strong</a:t>
            </a:r>
            <a:r>
              <a:rPr lang="en-GB" sz="1200" dirty="0">
                <a:latin typeface="Calibri" pitchFamily="34" charset="0"/>
              </a:rPr>
              <a:t>), and then preferably excised (</a:t>
            </a:r>
            <a:r>
              <a:rPr lang="en-GB" sz="1200" b="1" dirty="0">
                <a:latin typeface="Calibri" pitchFamily="34" charset="0"/>
              </a:rPr>
              <a:t>++, weak</a:t>
            </a:r>
            <a:r>
              <a:rPr lang="en-GB" sz="1200" dirty="0" smtClean="0">
                <a:latin typeface="Calibri" pitchFamily="34" charset="0"/>
              </a:rPr>
              <a:t>)</a:t>
            </a:r>
          </a:p>
          <a:p>
            <a:pPr marL="396875" indent="-396875" defTabSz="912813">
              <a:lnSpc>
                <a:spcPct val="90000"/>
              </a:lnSpc>
              <a:spcBef>
                <a:spcPct val="20000"/>
              </a:spcBef>
              <a:buFontTx/>
              <a:buBlip>
                <a:blip r:embed="rId3"/>
              </a:buBlip>
            </a:pPr>
            <a:r>
              <a:rPr lang="en-GB" sz="1200" dirty="0" smtClean="0">
                <a:latin typeface="Calibri" pitchFamily="34" charset="0"/>
              </a:rPr>
              <a:t>There </a:t>
            </a:r>
            <a:r>
              <a:rPr lang="en-GB" sz="1200" dirty="0">
                <a:latin typeface="Calibri" pitchFamily="34" charset="0"/>
              </a:rPr>
              <a:t>is inadequate long-term data on which to base a recommendation either for or against the use of mesh at the </a:t>
            </a:r>
            <a:r>
              <a:rPr lang="en-GB" sz="1200" dirty="0" smtClean="0">
                <a:latin typeface="Calibri" pitchFamily="34" charset="0"/>
              </a:rPr>
              <a:t>hiatus. The </a:t>
            </a:r>
            <a:r>
              <a:rPr lang="en-GB" sz="1200" dirty="0">
                <a:latin typeface="Calibri" pitchFamily="34" charset="0"/>
              </a:rPr>
              <a:t>use of mesh for reinforcement of large hiatal hernia repairs leads to decreased short term recurrence rates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smtClean="0">
                <a:latin typeface="Calibri" pitchFamily="34" charset="0"/>
              </a:rPr>
              <a:t>A </a:t>
            </a:r>
            <a:r>
              <a:rPr lang="en-GB" sz="1200" dirty="0">
                <a:latin typeface="Calibri" pitchFamily="34" charset="0"/>
              </a:rPr>
              <a:t>fundoplication must be performed during repair of a sliding type hiatal hernia to address reflux. A fundoplication is also important during paraoesophageal hernia repair. (</a:t>
            </a:r>
            <a:r>
              <a:rPr lang="en-GB" sz="1200" b="1" dirty="0">
                <a:latin typeface="Calibri" pitchFamily="34" charset="0"/>
              </a:rPr>
              <a:t>++, weak</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a:latin typeface="Calibri" pitchFamily="34" charset="0"/>
              </a:rPr>
              <a:t>In the absence of achalasia, tailoring of the fundoplication to preoperative manometric data may not be necessary (</a:t>
            </a:r>
            <a:r>
              <a:rPr lang="en-GB" sz="1200" b="1" dirty="0">
                <a:latin typeface="Calibri" pitchFamily="34" charset="0"/>
              </a:rPr>
              <a:t>++, weak</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a:latin typeface="Calibri" pitchFamily="34" charset="0"/>
              </a:rPr>
              <a:t>A necessary step of hiatal hernia repair is to return the gastroesophageal junction to an </a:t>
            </a:r>
            <a:r>
              <a:rPr lang="en-GB" sz="1200" dirty="0" smtClean="0">
                <a:latin typeface="Calibri" pitchFamily="34" charset="0"/>
              </a:rPr>
              <a:t>infra-diaphragmatic </a:t>
            </a:r>
            <a:r>
              <a:rPr lang="en-GB" sz="1200" dirty="0">
                <a:latin typeface="Calibri" pitchFamily="34" charset="0"/>
              </a:rPr>
              <a:t>position (</a:t>
            </a:r>
            <a:r>
              <a:rPr lang="en-GB" sz="1200" b="1" dirty="0">
                <a:latin typeface="Calibri" pitchFamily="34" charset="0"/>
              </a:rPr>
              <a:t>+++, strong</a:t>
            </a:r>
            <a:r>
              <a:rPr lang="en-GB" sz="1200" dirty="0" smtClean="0">
                <a:latin typeface="Calibri" pitchFamily="34" charset="0"/>
              </a:rPr>
              <a:t>). At </a:t>
            </a:r>
            <a:r>
              <a:rPr lang="en-GB" sz="1200" dirty="0">
                <a:latin typeface="Calibri" pitchFamily="34" charset="0"/>
              </a:rPr>
              <a:t>the completion of the hiatal repair, the intra-abdominal oesophagus should measure at least 2 - 3cm in length to decrease the chance of recurrence (</a:t>
            </a:r>
            <a:r>
              <a:rPr lang="en-GB" sz="1200" b="1" dirty="0">
                <a:latin typeface="Calibri" pitchFamily="34" charset="0"/>
              </a:rPr>
              <a:t>++, weak</a:t>
            </a:r>
            <a:r>
              <a:rPr lang="en-GB" sz="1200" dirty="0">
                <a:latin typeface="Calibri" pitchFamily="34" charset="0"/>
              </a:rPr>
              <a:t>). This length can be achieved by combinations of mediastinal dissection of the oesophagus and/ or gastroplasty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Blip>
                <a:blip r:embed="rId3"/>
              </a:buBlip>
            </a:pPr>
            <a:r>
              <a:rPr lang="en-GB" sz="1200" dirty="0">
                <a:latin typeface="Calibri" pitchFamily="34" charset="0"/>
              </a:rPr>
              <a:t>Hernia reduction with gastropexy alone and no hiatal repair may be a safe alternative in high-risk patients but may be associated with high recurrence rates (</a:t>
            </a:r>
            <a:r>
              <a:rPr lang="en-GB" sz="1200" b="1" dirty="0">
                <a:latin typeface="Calibri" pitchFamily="34" charset="0"/>
              </a:rPr>
              <a:t>++, weak</a:t>
            </a:r>
            <a:r>
              <a:rPr lang="en-GB" sz="1200" dirty="0">
                <a:latin typeface="Calibri" pitchFamily="34" charset="0"/>
              </a:rPr>
              <a:t>). Formal repair is preferred (</a:t>
            </a:r>
            <a:r>
              <a:rPr lang="en-GB" sz="1200" b="1" dirty="0">
                <a:latin typeface="Calibri" pitchFamily="34" charset="0"/>
              </a:rPr>
              <a:t>++++, strong</a:t>
            </a:r>
            <a:r>
              <a:rPr lang="en-GB" sz="1200" dirty="0" smtClean="0">
                <a:latin typeface="Calibri" pitchFamily="34" charset="0"/>
              </a:rPr>
              <a:t>). Gastropexy </a:t>
            </a:r>
            <a:r>
              <a:rPr lang="en-GB" sz="1200" dirty="0">
                <a:latin typeface="Calibri" pitchFamily="34" charset="0"/>
              </a:rPr>
              <a:t>may safely be used in addition to hiatal repair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Blip>
                <a:blip r:embed="rId3"/>
              </a:buBlip>
            </a:pPr>
            <a:endParaRPr lang="en-GB" sz="1200" dirty="0" smtClean="0">
              <a:latin typeface="Calibri" pitchFamily="34" charset="0"/>
            </a:endParaRPr>
          </a:p>
          <a:p>
            <a:pPr marL="396875" indent="-396875" defTabSz="912813">
              <a:lnSpc>
                <a:spcPct val="90000"/>
              </a:lnSpc>
              <a:spcBef>
                <a:spcPct val="20000"/>
              </a:spcBef>
              <a:buBlip>
                <a:blip r:embed="rId3"/>
              </a:buBlip>
            </a:pPr>
            <a:r>
              <a:rPr lang="en-GB" sz="1200" dirty="0" smtClean="0">
                <a:latin typeface="Calibri" pitchFamily="34" charset="0"/>
              </a:rPr>
              <a:t>Postoperative </a:t>
            </a:r>
            <a:r>
              <a:rPr lang="en-GB" sz="1200" dirty="0">
                <a:latin typeface="Calibri" pitchFamily="34" charset="0"/>
              </a:rPr>
              <a:t>nausea and vomiting should be treated aggressively to minimize poor outcomes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smtClean="0">
                <a:latin typeface="Calibri" pitchFamily="34" charset="0"/>
              </a:rPr>
              <a:t>Gastrostomy </a:t>
            </a:r>
            <a:r>
              <a:rPr lang="en-GB" sz="1200" dirty="0">
                <a:latin typeface="Calibri" pitchFamily="34" charset="0"/>
              </a:rPr>
              <a:t>tube insertion may facilitate postoperative care in selected patients (</a:t>
            </a:r>
            <a:r>
              <a:rPr lang="en-GB" sz="1200" b="1" dirty="0">
                <a:latin typeface="Calibri" pitchFamily="34" charset="0"/>
              </a:rPr>
              <a:t>++, strong</a:t>
            </a:r>
            <a:r>
              <a:rPr lang="en-GB" sz="1200" dirty="0">
                <a:latin typeface="Calibri" pitchFamily="34" charset="0"/>
              </a:rPr>
              <a:t>)</a:t>
            </a:r>
          </a:p>
          <a:p>
            <a:pPr marL="396875" indent="-396875" defTabSz="912813">
              <a:lnSpc>
                <a:spcPct val="90000"/>
              </a:lnSpc>
              <a:spcBef>
                <a:spcPct val="20000"/>
              </a:spcBef>
              <a:buFontTx/>
              <a:buBlip>
                <a:blip r:embed="rId3"/>
              </a:buBlip>
            </a:pPr>
            <a:r>
              <a:rPr lang="en-GB" sz="1200" dirty="0" smtClean="0">
                <a:latin typeface="Calibri" pitchFamily="34" charset="0"/>
              </a:rPr>
              <a:t>With </a:t>
            </a:r>
            <a:r>
              <a:rPr lang="en-GB" sz="1200" dirty="0">
                <a:latin typeface="Calibri" pitchFamily="34" charset="0"/>
              </a:rPr>
              <a:t>early postoperative dysphagia common, attention should be paid to adequate caloric and nutritional intake (</a:t>
            </a:r>
            <a:r>
              <a:rPr lang="en-GB" sz="1200" b="1" dirty="0">
                <a:latin typeface="Calibri" pitchFamily="34" charset="0"/>
              </a:rPr>
              <a:t>+, strong</a:t>
            </a:r>
            <a:r>
              <a:rPr lang="en-GB" sz="1200" dirty="0">
                <a:latin typeface="Calibri" pitchFamily="34" charset="0"/>
              </a:rPr>
              <a:t>)</a:t>
            </a:r>
          </a:p>
        </p:txBody>
      </p:sp>
      <p:sp>
        <p:nvSpPr>
          <p:cNvPr id="37893" name="TextBox 8"/>
          <p:cNvSpPr txBox="1">
            <a:spLocks noChangeArrowheads="1"/>
          </p:cNvSpPr>
          <p:nvPr/>
        </p:nvSpPr>
        <p:spPr bwMode="auto">
          <a:xfrm>
            <a:off x="2416175" y="188913"/>
            <a:ext cx="6697663" cy="276225"/>
          </a:xfrm>
          <a:prstGeom prst="rect">
            <a:avLst/>
          </a:prstGeom>
          <a:noFill/>
          <a:ln w="9525">
            <a:noFill/>
            <a:miter lim="800000"/>
            <a:headEnd/>
            <a:tailEnd/>
          </a:ln>
        </p:spPr>
        <p:txBody>
          <a:bodyPr>
            <a:spAutoFit/>
          </a:bodyPr>
          <a:lstStyle/>
          <a:p>
            <a:r>
              <a:rPr lang="en-GB" sz="1200">
                <a:latin typeface="Calibri" pitchFamily="34" charset="0"/>
                <a:hlinkClick r:id="rId4" action="ppaction://hlinksldjump"/>
              </a:rPr>
              <a:t>SAGES Guidelines for the Management of Hiatal Hernia 2013</a:t>
            </a:r>
            <a:endParaRPr lang="en-GB" sz="1200">
              <a:latin typeface="Calibri" pitchFamily="34" charset="0"/>
            </a:endParaRPr>
          </a:p>
        </p:txBody>
      </p:sp>
      <p:sp>
        <p:nvSpPr>
          <p:cNvPr id="6" name="PB"/>
          <p:cNvSpPr/>
          <p:nvPr/>
        </p:nvSpPr>
        <p:spPr bwMode="auto">
          <a:xfrm>
            <a:off x="0" y="6705600"/>
            <a:ext cx="6858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1000" y="230188"/>
            <a:ext cx="8382000" cy="443198"/>
          </a:xfrm>
        </p:spPr>
        <p:txBody>
          <a:bodyPr>
            <a:normAutofit/>
          </a:bodyPr>
          <a:lstStyle/>
          <a:p>
            <a:pPr defTabSz="914363" eaLnBrk="1" fontAlgn="auto" hangingPunct="1">
              <a:spcAft>
                <a:spcPts val="0"/>
              </a:spcAft>
              <a:defRPr/>
            </a:pPr>
            <a:r>
              <a:rPr lang="en-GB" dirty="0">
                <a:effectLst/>
              </a:rPr>
              <a:t>Surgical Options</a:t>
            </a:r>
          </a:p>
        </p:txBody>
      </p:sp>
      <p:sp>
        <p:nvSpPr>
          <p:cNvPr id="38914" name="Text Placeholder 9"/>
          <p:cNvSpPr>
            <a:spLocks noGrp="1"/>
          </p:cNvSpPr>
          <p:nvPr>
            <p:ph type="body" sz="quarter" idx="10"/>
          </p:nvPr>
        </p:nvSpPr>
        <p:spPr>
          <a:xfrm>
            <a:off x="250825" y="765175"/>
            <a:ext cx="8670925" cy="3649663"/>
          </a:xfrm>
        </p:spPr>
        <p:txBody>
          <a:bodyPr/>
          <a:lstStyle/>
          <a:p>
            <a:pPr eaLnBrk="1" hangingPunct="1"/>
            <a:r>
              <a:rPr lang="en-GB" dirty="0" smtClean="0"/>
              <a:t>Surgical Options</a:t>
            </a:r>
          </a:p>
          <a:p>
            <a:pPr lvl="1" eaLnBrk="1" hangingPunct="1"/>
            <a:r>
              <a:rPr lang="en-GB" dirty="0" smtClean="0"/>
              <a:t>Laparoscopic vs. Open</a:t>
            </a:r>
          </a:p>
          <a:p>
            <a:pPr lvl="1" eaLnBrk="1" hangingPunct="1"/>
            <a:r>
              <a:rPr lang="en-GB" dirty="0" smtClean="0"/>
              <a:t>Total vs. Partial</a:t>
            </a:r>
          </a:p>
          <a:p>
            <a:pPr lvl="1" eaLnBrk="1" hangingPunct="1"/>
            <a:r>
              <a:rPr lang="en-GB" dirty="0" smtClean="0"/>
              <a:t>Anterior vs. Posterior</a:t>
            </a:r>
          </a:p>
          <a:p>
            <a:pPr lvl="1" eaLnBrk="1" hangingPunct="1"/>
            <a:r>
              <a:rPr lang="en-GB" dirty="0" smtClean="0"/>
              <a:t>Nissen’s fundoplication (360○P)</a:t>
            </a:r>
          </a:p>
          <a:p>
            <a:pPr lvl="1" eaLnBrk="1" hangingPunct="1"/>
            <a:r>
              <a:rPr lang="en-GB" dirty="0" smtClean="0"/>
              <a:t>Toupet’s fundoplication (270○ P)</a:t>
            </a:r>
          </a:p>
          <a:p>
            <a:pPr lvl="1" eaLnBrk="1" hangingPunct="1"/>
            <a:r>
              <a:rPr lang="en-GB" dirty="0" smtClean="0"/>
              <a:t>Dor fundoplication (180○ A)</a:t>
            </a:r>
          </a:p>
          <a:p>
            <a:pPr lvl="1" eaLnBrk="1" hangingPunct="1"/>
            <a:r>
              <a:rPr lang="en-GB" dirty="0" smtClean="0"/>
              <a:t>Belsey Mark IV (Trans-thoracic)</a:t>
            </a:r>
          </a:p>
          <a:p>
            <a:pPr eaLnBrk="1" hangingPunct="1"/>
            <a:r>
              <a:rPr lang="en-GB" dirty="0" smtClean="0"/>
              <a:t>Endoscopic procedures</a:t>
            </a:r>
          </a:p>
          <a:p>
            <a:pPr lvl="1" eaLnBrk="1" hangingPunct="1"/>
            <a:r>
              <a:rPr lang="en-GB" dirty="0" smtClean="0"/>
              <a:t>Stretta procedure - radiofrequency</a:t>
            </a:r>
          </a:p>
          <a:p>
            <a:pPr lvl="1" eaLnBrk="1" hangingPunct="1"/>
            <a:r>
              <a:rPr lang="en-GB" dirty="0" smtClean="0"/>
              <a:t>EsophyX - sutures</a:t>
            </a:r>
          </a:p>
          <a:p>
            <a:pPr eaLnBrk="1" hangingPunct="1"/>
            <a:r>
              <a:rPr lang="en-GB" dirty="0" smtClean="0"/>
              <a:t>Gastric bypass with crural repair in severely or morbidly obese</a:t>
            </a:r>
          </a:p>
          <a:p>
            <a:pPr eaLnBrk="1" hangingPunct="1"/>
            <a:endParaRPr lang="en-GB" dirty="0" smtClean="0"/>
          </a:p>
        </p:txBody>
      </p:sp>
      <p:pic>
        <p:nvPicPr>
          <p:cNvPr id="38916" name="Picture 2"/>
          <p:cNvPicPr>
            <a:picLocks noChangeAspect="1" noChangeArrowheads="1"/>
          </p:cNvPicPr>
          <p:nvPr/>
        </p:nvPicPr>
        <p:blipFill>
          <a:blip r:embed="rId2"/>
          <a:srcRect/>
          <a:stretch>
            <a:fillRect/>
          </a:stretch>
        </p:blipFill>
        <p:spPr bwMode="auto">
          <a:xfrm>
            <a:off x="4067944" y="671513"/>
            <a:ext cx="2268790" cy="1285528"/>
          </a:xfrm>
          <a:prstGeom prst="rect">
            <a:avLst/>
          </a:prstGeom>
          <a:noFill/>
          <a:ln w="9525">
            <a:noFill/>
            <a:miter lim="800000"/>
            <a:headEnd/>
            <a:tailEnd/>
          </a:ln>
        </p:spPr>
      </p:pic>
      <p:pic>
        <p:nvPicPr>
          <p:cNvPr id="38917" name="Picture 3"/>
          <p:cNvPicPr>
            <a:picLocks noChangeAspect="1" noChangeArrowheads="1"/>
          </p:cNvPicPr>
          <p:nvPr/>
        </p:nvPicPr>
        <p:blipFill>
          <a:blip r:embed="rId3"/>
          <a:srcRect/>
          <a:stretch>
            <a:fillRect/>
          </a:stretch>
        </p:blipFill>
        <p:spPr bwMode="auto">
          <a:xfrm>
            <a:off x="5923682" y="2150269"/>
            <a:ext cx="1379546" cy="1594793"/>
          </a:xfrm>
          <a:prstGeom prst="rect">
            <a:avLst/>
          </a:prstGeom>
          <a:noFill/>
          <a:ln w="9525">
            <a:noFill/>
            <a:miter lim="800000"/>
            <a:headEnd/>
            <a:tailEnd/>
          </a:ln>
        </p:spPr>
      </p:pic>
      <p:pic>
        <p:nvPicPr>
          <p:cNvPr id="38918" name="Picture 4"/>
          <p:cNvPicPr>
            <a:picLocks noChangeAspect="1" noChangeArrowheads="1"/>
          </p:cNvPicPr>
          <p:nvPr/>
        </p:nvPicPr>
        <p:blipFill>
          <a:blip r:embed="rId4"/>
          <a:srcRect/>
          <a:stretch>
            <a:fillRect/>
          </a:stretch>
        </p:blipFill>
        <p:spPr bwMode="auto">
          <a:xfrm>
            <a:off x="7303228" y="136873"/>
            <a:ext cx="1589252" cy="1825948"/>
          </a:xfrm>
          <a:prstGeom prst="rect">
            <a:avLst/>
          </a:prstGeom>
          <a:noFill/>
          <a:ln w="9525">
            <a:noFill/>
            <a:miter lim="800000"/>
            <a:headEnd/>
            <a:tailEnd/>
          </a:ln>
        </p:spPr>
      </p:pic>
      <p:pic>
        <p:nvPicPr>
          <p:cNvPr id="38919" name="Picture 5"/>
          <p:cNvPicPr>
            <a:picLocks noChangeAspect="1" noChangeArrowheads="1"/>
          </p:cNvPicPr>
          <p:nvPr/>
        </p:nvPicPr>
        <p:blipFill>
          <a:blip r:embed="rId5"/>
          <a:srcRect/>
          <a:stretch>
            <a:fillRect/>
          </a:stretch>
        </p:blipFill>
        <p:spPr bwMode="auto">
          <a:xfrm>
            <a:off x="179512" y="4437112"/>
            <a:ext cx="1512168" cy="1865587"/>
          </a:xfrm>
          <a:prstGeom prst="rect">
            <a:avLst/>
          </a:prstGeom>
          <a:noFill/>
          <a:ln w="9525">
            <a:noFill/>
            <a:miter lim="800000"/>
            <a:headEnd/>
            <a:tailEnd/>
          </a:ln>
        </p:spPr>
      </p:pic>
      <p:pic>
        <p:nvPicPr>
          <p:cNvPr id="38920" name="Picture 6"/>
          <p:cNvPicPr>
            <a:picLocks noChangeAspect="1" noChangeArrowheads="1"/>
          </p:cNvPicPr>
          <p:nvPr/>
        </p:nvPicPr>
        <p:blipFill>
          <a:blip r:embed="rId6"/>
          <a:srcRect/>
          <a:stretch>
            <a:fillRect/>
          </a:stretch>
        </p:blipFill>
        <p:spPr bwMode="auto">
          <a:xfrm>
            <a:off x="1763688" y="4419971"/>
            <a:ext cx="2979822" cy="1899867"/>
          </a:xfrm>
          <a:prstGeom prst="rect">
            <a:avLst/>
          </a:prstGeom>
          <a:noFill/>
          <a:ln w="9525">
            <a:noFill/>
            <a:miter lim="800000"/>
            <a:headEnd/>
            <a:tailEnd/>
          </a:ln>
        </p:spPr>
      </p:pic>
      <p:pic>
        <p:nvPicPr>
          <p:cNvPr id="38921" name="Picture 7"/>
          <p:cNvPicPr>
            <a:picLocks noChangeAspect="1" noChangeArrowheads="1"/>
          </p:cNvPicPr>
          <p:nvPr/>
        </p:nvPicPr>
        <p:blipFill>
          <a:blip r:embed="rId7"/>
          <a:srcRect/>
          <a:stretch>
            <a:fillRect/>
          </a:stretch>
        </p:blipFill>
        <p:spPr bwMode="auto">
          <a:xfrm>
            <a:off x="7380312" y="2133600"/>
            <a:ext cx="1769533" cy="1895211"/>
          </a:xfrm>
          <a:prstGeom prst="rect">
            <a:avLst/>
          </a:prstGeom>
          <a:noFill/>
          <a:ln w="9525">
            <a:noFill/>
            <a:miter lim="800000"/>
            <a:headEnd/>
            <a:tailEnd/>
          </a:ln>
        </p:spPr>
      </p:pic>
      <p:pic>
        <p:nvPicPr>
          <p:cNvPr id="38922" name="Picture 13" descr="heller-myotomy"/>
          <p:cNvPicPr>
            <a:picLocks noChangeAspect="1" noChangeArrowheads="1"/>
          </p:cNvPicPr>
          <p:nvPr/>
        </p:nvPicPr>
        <p:blipFill rotWithShape="1">
          <a:blip r:embed="rId8"/>
          <a:srcRect b="4354"/>
          <a:stretch/>
        </p:blipFill>
        <p:spPr bwMode="auto">
          <a:xfrm>
            <a:off x="4211960" y="2133600"/>
            <a:ext cx="1299730" cy="1569244"/>
          </a:xfrm>
          <a:prstGeom prst="rect">
            <a:avLst/>
          </a:prstGeom>
          <a:noFill/>
          <a:ln w="9525">
            <a:noFill/>
            <a:miter lim="800000"/>
            <a:headEnd/>
            <a:tailEnd/>
          </a:ln>
        </p:spPr>
      </p:pic>
      <p:sp>
        <p:nvSpPr>
          <p:cNvPr id="5" name="PB"/>
          <p:cNvSpPr/>
          <p:nvPr/>
        </p:nvSpPr>
        <p:spPr bwMode="auto">
          <a:xfrm>
            <a:off x="0" y="6705600"/>
            <a:ext cx="7143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1825" y="5401253"/>
            <a:ext cx="3752850" cy="87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www.gastrohealth.org.uk/images/gastric%20body%20retroflexed.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61825" y="4435593"/>
            <a:ext cx="934311" cy="93431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4294967295"/>
          </p:nvPr>
        </p:nvSpPr>
        <p:spPr>
          <a:xfrm>
            <a:off x="250825" y="1052513"/>
            <a:ext cx="8642350" cy="3071610"/>
          </a:xfrm>
        </p:spPr>
        <p:txBody>
          <a:bodyPr lIns="91440" tIns="45720" rIns="91440" bIns="45720"/>
          <a:lstStyle/>
          <a:p>
            <a:pPr marL="514350" indent="-514350" defTabSz="914400" eaLnBrk="1" hangingPunct="1">
              <a:buFont typeface="Calibri" pitchFamily="34" charset="0"/>
              <a:buAutoNum type="arabicPeriod"/>
            </a:pPr>
            <a:r>
              <a:rPr lang="en-GB" sz="1600" dirty="0" smtClean="0"/>
              <a:t>Left to right opening of the phreno-oesophageal ligament </a:t>
            </a:r>
          </a:p>
          <a:p>
            <a:pPr marL="514350" indent="-514350" defTabSz="914400" eaLnBrk="1" hangingPunct="1">
              <a:buFont typeface="Calibri" pitchFamily="34" charset="0"/>
              <a:buAutoNum type="arabicPeriod"/>
            </a:pPr>
            <a:r>
              <a:rPr lang="en-GB" sz="1600" dirty="0" smtClean="0"/>
              <a:t>Preservation of the hepatic branch of the anterior vagus nerve</a:t>
            </a:r>
          </a:p>
          <a:p>
            <a:pPr marL="514350" indent="-514350" defTabSz="914400" eaLnBrk="1" hangingPunct="1">
              <a:buFont typeface="Calibri" pitchFamily="34" charset="0"/>
              <a:buAutoNum type="arabicPeriod"/>
            </a:pPr>
            <a:r>
              <a:rPr lang="en-GB" sz="1600" dirty="0" smtClean="0"/>
              <a:t>Dissection of both crura </a:t>
            </a:r>
          </a:p>
          <a:p>
            <a:pPr marL="514350" indent="-514350" defTabSz="914400" eaLnBrk="1" hangingPunct="1">
              <a:buFont typeface="Calibri" pitchFamily="34" charset="0"/>
              <a:buAutoNum type="arabicPeriod"/>
            </a:pPr>
            <a:r>
              <a:rPr lang="en-GB" sz="1600" dirty="0" smtClean="0"/>
              <a:t>Transhiatal mobilization to allow approximately 3 cm of intra-abdominal oesophagus, </a:t>
            </a:r>
          </a:p>
          <a:p>
            <a:pPr marL="514350" indent="-514350" defTabSz="914400" eaLnBrk="1" hangingPunct="1">
              <a:buFont typeface="Calibri" pitchFamily="34" charset="0"/>
              <a:buAutoNum type="arabicPeriod"/>
            </a:pPr>
            <a:r>
              <a:rPr lang="en-GB" sz="1600" dirty="0" smtClean="0"/>
              <a:t>Short gastric vessel division to ensure a tension-free wrap, </a:t>
            </a:r>
          </a:p>
          <a:p>
            <a:pPr marL="514350" indent="-514350" defTabSz="914400" eaLnBrk="1" hangingPunct="1">
              <a:buFont typeface="Calibri" pitchFamily="34" charset="0"/>
              <a:buAutoNum type="arabicPeriod"/>
            </a:pPr>
            <a:r>
              <a:rPr lang="en-GB" sz="1600" dirty="0" smtClean="0"/>
              <a:t>Crural closure posteriorly with non-absorbable sutures, </a:t>
            </a:r>
          </a:p>
          <a:p>
            <a:pPr marL="514350" indent="-514350" defTabSz="914400" eaLnBrk="1" hangingPunct="1">
              <a:buFont typeface="Calibri" pitchFamily="34" charset="0"/>
              <a:buAutoNum type="arabicPeriod"/>
            </a:pPr>
            <a:r>
              <a:rPr lang="en-GB" sz="1600" dirty="0" smtClean="0"/>
              <a:t>Creation of a 1.5 to 2-cm wrap with the most distal suture incorporating the anterior muscular wall of the oesophagus, and </a:t>
            </a:r>
          </a:p>
          <a:p>
            <a:pPr marL="514350" indent="-514350" defTabSz="914400" eaLnBrk="1" hangingPunct="1">
              <a:buFont typeface="Calibri" pitchFamily="34" charset="0"/>
              <a:buAutoNum type="arabicPeriod"/>
            </a:pPr>
            <a:r>
              <a:rPr lang="en-GB" sz="1600" dirty="0" smtClean="0"/>
              <a:t>Bougie placement at the time of wrap construction.</a:t>
            </a:r>
          </a:p>
          <a:p>
            <a:pPr marL="514350" indent="-514350" defTabSz="914400" eaLnBrk="1" hangingPunct="1">
              <a:buFont typeface="Calibri" pitchFamily="34" charset="0"/>
              <a:buNone/>
            </a:pPr>
            <a:endParaRPr lang="en-GB" sz="1600" dirty="0" smtClean="0"/>
          </a:p>
          <a:p>
            <a:pPr marL="514350" indent="-514350" defTabSz="914400" eaLnBrk="1" hangingPunct="1">
              <a:buFontTx/>
              <a:buNone/>
            </a:pPr>
            <a:r>
              <a:rPr lang="en-GB" sz="1200" dirty="0" smtClean="0"/>
              <a:t>	This standardization led to excellent postoperative outcomes comparable with medical treatment and included a 2% conversion rate, 3% postoperative complication rate, and a median postoperative length of stay of 2 days</a:t>
            </a:r>
            <a:endParaRPr lang="en-GB" sz="1600" dirty="0" smtClean="0"/>
          </a:p>
        </p:txBody>
      </p:sp>
      <p:sp>
        <p:nvSpPr>
          <p:cNvPr id="2" name="Title 1"/>
          <p:cNvSpPr>
            <a:spLocks noGrp="1"/>
          </p:cNvSpPr>
          <p:nvPr>
            <p:ph type="title" idx="4294967295"/>
          </p:nvPr>
        </p:nvSpPr>
        <p:spPr>
          <a:xfrm>
            <a:off x="234950" y="188640"/>
            <a:ext cx="8229600" cy="504354"/>
          </a:xfrm>
        </p:spPr>
        <p:txBody>
          <a:bodyPr tIns="45720" numCol="1" anchor="b" anchorCtr="0" compatLnSpc="1">
            <a:prstTxWarp prst="textNoShape">
              <a:avLst/>
            </a:prstTxWarp>
            <a:normAutofit/>
          </a:bodyPr>
          <a:lstStyle/>
          <a:p>
            <a:pPr eaLnBrk="1" hangingPunct="1"/>
            <a:r>
              <a:rPr lang="en-GB" dirty="0">
                <a:effectLst/>
              </a:rPr>
              <a:t>Standardized Nissen fundoplication </a:t>
            </a:r>
          </a:p>
        </p:txBody>
      </p:sp>
      <p:pic>
        <p:nvPicPr>
          <p:cNvPr id="48132" name="Picture 4" descr="Relationship of the phrenoesophageal ligament to ..."/>
          <p:cNvPicPr>
            <a:picLocks noChangeAspect="1" noChangeArrowheads="1"/>
          </p:cNvPicPr>
          <p:nvPr/>
        </p:nvPicPr>
        <p:blipFill>
          <a:blip r:embed="rId2"/>
          <a:srcRect/>
          <a:stretch>
            <a:fillRect/>
          </a:stretch>
        </p:blipFill>
        <p:spPr bwMode="auto">
          <a:xfrm>
            <a:off x="107950" y="5876925"/>
            <a:ext cx="1023938" cy="819150"/>
          </a:xfrm>
          <a:prstGeom prst="rect">
            <a:avLst/>
          </a:prstGeom>
          <a:noFill/>
          <a:ln w="9525">
            <a:noFill/>
            <a:miter lim="800000"/>
            <a:headEnd/>
            <a:tailEnd/>
          </a:ln>
        </p:spPr>
      </p:pic>
      <p:pic>
        <p:nvPicPr>
          <p:cNvPr id="48133" name="Picture 6" descr="DeviceCMYK 8 bits"/>
          <p:cNvPicPr>
            <a:picLocks noChangeAspect="1" noChangeArrowheads="1"/>
          </p:cNvPicPr>
          <p:nvPr/>
        </p:nvPicPr>
        <p:blipFill>
          <a:blip r:embed="rId3"/>
          <a:srcRect/>
          <a:stretch>
            <a:fillRect/>
          </a:stretch>
        </p:blipFill>
        <p:spPr bwMode="auto">
          <a:xfrm>
            <a:off x="1331913" y="5876925"/>
            <a:ext cx="788987" cy="868363"/>
          </a:xfrm>
          <a:prstGeom prst="rect">
            <a:avLst/>
          </a:prstGeom>
          <a:noFill/>
          <a:ln w="9525">
            <a:noFill/>
            <a:miter lim="800000"/>
            <a:headEnd/>
            <a:tailEnd/>
          </a:ln>
        </p:spPr>
      </p:pic>
      <p:pic>
        <p:nvPicPr>
          <p:cNvPr id="48134" name="Picture 8" descr="DeviceCMYK 8 bits"/>
          <p:cNvPicPr>
            <a:picLocks noChangeAspect="1" noChangeArrowheads="1"/>
          </p:cNvPicPr>
          <p:nvPr/>
        </p:nvPicPr>
        <p:blipFill>
          <a:blip r:embed="rId4"/>
          <a:srcRect/>
          <a:stretch>
            <a:fillRect/>
          </a:stretch>
        </p:blipFill>
        <p:spPr bwMode="auto">
          <a:xfrm>
            <a:off x="2339975" y="5805488"/>
            <a:ext cx="868363" cy="963612"/>
          </a:xfrm>
          <a:prstGeom prst="rect">
            <a:avLst/>
          </a:prstGeom>
          <a:noFill/>
          <a:ln w="9525">
            <a:noFill/>
            <a:miter lim="800000"/>
            <a:headEnd/>
            <a:tailEnd/>
          </a:ln>
        </p:spPr>
      </p:pic>
      <p:pic>
        <p:nvPicPr>
          <p:cNvPr id="48135" name="Picture 10" descr="DeviceCMYK 8 bits"/>
          <p:cNvPicPr>
            <a:picLocks noChangeAspect="1" noChangeArrowheads="1"/>
          </p:cNvPicPr>
          <p:nvPr/>
        </p:nvPicPr>
        <p:blipFill>
          <a:blip r:embed="rId5"/>
          <a:srcRect/>
          <a:stretch>
            <a:fillRect/>
          </a:stretch>
        </p:blipFill>
        <p:spPr bwMode="auto">
          <a:xfrm>
            <a:off x="3544888" y="5805488"/>
            <a:ext cx="804862" cy="920750"/>
          </a:xfrm>
          <a:prstGeom prst="rect">
            <a:avLst/>
          </a:prstGeom>
          <a:noFill/>
          <a:ln w="9525">
            <a:noFill/>
            <a:miter lim="800000"/>
            <a:headEnd/>
            <a:tailEnd/>
          </a:ln>
        </p:spPr>
      </p:pic>
      <p:pic>
        <p:nvPicPr>
          <p:cNvPr id="48136" name="Picture 12" descr="celiactrunk"/>
          <p:cNvPicPr>
            <a:picLocks noChangeAspect="1" noChangeArrowheads="1"/>
          </p:cNvPicPr>
          <p:nvPr/>
        </p:nvPicPr>
        <p:blipFill>
          <a:blip r:embed="rId6"/>
          <a:srcRect/>
          <a:stretch>
            <a:fillRect/>
          </a:stretch>
        </p:blipFill>
        <p:spPr bwMode="auto">
          <a:xfrm>
            <a:off x="4500563" y="5805488"/>
            <a:ext cx="857250" cy="908050"/>
          </a:xfrm>
          <a:prstGeom prst="rect">
            <a:avLst/>
          </a:prstGeom>
          <a:noFill/>
          <a:ln w="9525">
            <a:noFill/>
            <a:miter lim="800000"/>
            <a:headEnd/>
            <a:tailEnd/>
          </a:ln>
        </p:spPr>
      </p:pic>
      <p:pic>
        <p:nvPicPr>
          <p:cNvPr id="48137" name="Picture 14" descr="nissen-fundoplication"/>
          <p:cNvPicPr>
            <a:picLocks noChangeAspect="1" noChangeArrowheads="1"/>
          </p:cNvPicPr>
          <p:nvPr/>
        </p:nvPicPr>
        <p:blipFill>
          <a:blip r:embed="rId7"/>
          <a:srcRect/>
          <a:stretch>
            <a:fillRect/>
          </a:stretch>
        </p:blipFill>
        <p:spPr bwMode="auto">
          <a:xfrm>
            <a:off x="5508625" y="5516563"/>
            <a:ext cx="957263" cy="1209675"/>
          </a:xfrm>
          <a:prstGeom prst="rect">
            <a:avLst/>
          </a:prstGeom>
          <a:noFill/>
          <a:ln w="9525">
            <a:noFill/>
            <a:miter lim="800000"/>
            <a:headEnd/>
            <a:tailEnd/>
          </a:ln>
        </p:spPr>
      </p:pic>
      <p:sp>
        <p:nvSpPr>
          <p:cNvPr id="48138" name="Text Box 10"/>
          <p:cNvSpPr txBox="1">
            <a:spLocks noChangeArrowheads="1"/>
          </p:cNvSpPr>
          <p:nvPr/>
        </p:nvSpPr>
        <p:spPr bwMode="auto">
          <a:xfrm>
            <a:off x="251520" y="4581525"/>
            <a:ext cx="8712968" cy="1107996"/>
          </a:xfrm>
          <a:prstGeom prst="rect">
            <a:avLst/>
          </a:prstGeom>
          <a:noFill/>
          <a:ln w="9525">
            <a:noFill/>
            <a:miter lim="800000"/>
            <a:headEnd/>
            <a:tailEnd/>
          </a:ln>
          <a:effectLst/>
        </p:spPr>
        <p:txBody>
          <a:bodyPr wrap="square">
            <a:spAutoFit/>
          </a:bodyPr>
          <a:lstStyle/>
          <a:p>
            <a:pPr marL="342900" indent="-342900">
              <a:buFont typeface="Arial" panose="020B0604020202020204" pitchFamily="34" charset="0"/>
              <a:buChar char="•"/>
            </a:pPr>
            <a:r>
              <a:rPr lang="en-GB" sz="1200" dirty="0" smtClean="0">
                <a:latin typeface="Calibri" pitchFamily="34" charset="0"/>
                <a:hlinkClick r:id="rId8" action="ppaction://hlinksldjump"/>
              </a:rPr>
              <a:t>Meta-analysis </a:t>
            </a:r>
            <a:r>
              <a:rPr lang="en-GB" sz="1200" dirty="0">
                <a:latin typeface="Calibri" pitchFamily="34" charset="0"/>
                <a:hlinkClick r:id="rId8" action="ppaction://hlinksldjump"/>
              </a:rPr>
              <a:t>of two randomized controlled trials to identify long-term symptoms after division of the short gastric vessels during Nissen Fundoplication – BJS August 2011</a:t>
            </a:r>
          </a:p>
          <a:p>
            <a:pPr marL="342900" indent="-342900">
              <a:buFont typeface="Arial" panose="020B0604020202020204" pitchFamily="34" charset="0"/>
              <a:buChar char="•"/>
            </a:pPr>
            <a:r>
              <a:rPr lang="en-GB" sz="1200" dirty="0" smtClean="0">
                <a:latin typeface="Calibri" pitchFamily="34" charset="0"/>
                <a:hlinkClick r:id="rId8" action="ppaction://hlinksldjump"/>
              </a:rPr>
              <a:t>Systematic </a:t>
            </a:r>
            <a:r>
              <a:rPr lang="en-GB" sz="1200" dirty="0">
                <a:latin typeface="Calibri" pitchFamily="34" charset="0"/>
                <a:hlinkClick r:id="rId8" action="ppaction://hlinksldjump"/>
              </a:rPr>
              <a:t>review and meta-analysis of laparoscopic Nissen Fundoplication with or without division of the short gastric vessels – BJS August 2011</a:t>
            </a:r>
            <a:endParaRPr lang="en-GB" sz="1200" dirty="0">
              <a:latin typeface="Calibri" pitchFamily="34" charset="0"/>
            </a:endParaRPr>
          </a:p>
          <a:p>
            <a:pPr marL="342900" indent="-342900">
              <a:spcBef>
                <a:spcPct val="50000"/>
              </a:spcBef>
            </a:pPr>
            <a:endParaRPr lang="en-GB" sz="1200" dirty="0">
              <a:latin typeface="Calibri" pitchFamily="34" charset="0"/>
            </a:endParaRPr>
          </a:p>
        </p:txBody>
      </p:sp>
      <p:sp>
        <p:nvSpPr>
          <p:cNvPr id="6" name="PB"/>
          <p:cNvSpPr/>
          <p:nvPr/>
        </p:nvSpPr>
        <p:spPr bwMode="auto">
          <a:xfrm>
            <a:off x="0" y="6705600"/>
            <a:ext cx="7429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12110" y="142971"/>
            <a:ext cx="8305800" cy="574777"/>
          </a:xfrm>
        </p:spPr>
        <p:txBody>
          <a:bodyPr>
            <a:normAutofit/>
          </a:bodyPr>
          <a:lstStyle/>
          <a:p>
            <a:pPr defTabSz="914363" eaLnBrk="1" fontAlgn="auto" hangingPunct="1">
              <a:spcAft>
                <a:spcPts val="0"/>
              </a:spcAft>
              <a:defRPr/>
            </a:pPr>
            <a:r>
              <a:rPr lang="en-GB" dirty="0">
                <a:effectLst/>
              </a:rPr>
              <a:t>Management Algorithm</a:t>
            </a:r>
          </a:p>
        </p:txBody>
      </p:sp>
      <p:sp>
        <p:nvSpPr>
          <p:cNvPr id="9" name="TextBox 8"/>
          <p:cNvSpPr txBox="1"/>
          <p:nvPr/>
        </p:nvSpPr>
        <p:spPr>
          <a:xfrm>
            <a:off x="61913" y="4822282"/>
            <a:ext cx="1926185" cy="307777"/>
          </a:xfrm>
          <a:prstGeom prst="rect">
            <a:avLst/>
          </a:prstGeom>
          <a:gradFill>
            <a:gsLst>
              <a:gs pos="0">
                <a:schemeClr val="accent3">
                  <a:lumMod val="60000"/>
                  <a:lumOff val="4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wrap="square">
            <a:spAutoFit/>
          </a:bodyPr>
          <a:lstStyle>
            <a:defPPr>
              <a:defRPr lang="en-US"/>
            </a:defPPr>
            <a:lvl1pPr>
              <a:defRPr sz="1600"/>
            </a:lvl1pPr>
          </a:lstStyle>
          <a:p>
            <a:pPr fontAlgn="auto">
              <a:spcBef>
                <a:spcPts val="0"/>
              </a:spcBef>
              <a:spcAft>
                <a:spcPts val="0"/>
              </a:spcAft>
              <a:defRPr/>
            </a:pPr>
            <a:r>
              <a:rPr lang="en-GB" sz="1400" dirty="0"/>
              <a:t>Discontinue medication</a:t>
            </a:r>
          </a:p>
        </p:txBody>
      </p:sp>
      <p:sp>
        <p:nvSpPr>
          <p:cNvPr id="25" name="TextBox 24"/>
          <p:cNvSpPr txBox="1"/>
          <p:nvPr/>
        </p:nvSpPr>
        <p:spPr>
          <a:xfrm>
            <a:off x="4470401" y="548680"/>
            <a:ext cx="2032000" cy="33813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en-GB" sz="1600" dirty="0"/>
              <a:t>Symptoms of GORD</a:t>
            </a:r>
          </a:p>
        </p:txBody>
      </p:sp>
      <p:sp>
        <p:nvSpPr>
          <p:cNvPr id="26" name="Rectangle 25"/>
          <p:cNvSpPr/>
          <p:nvPr/>
        </p:nvSpPr>
        <p:spPr>
          <a:xfrm>
            <a:off x="61913" y="868203"/>
            <a:ext cx="3729038" cy="95410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en-GB" sz="1400" dirty="0"/>
              <a:t>Consider OGD if age≥50y and symptoms≥10y</a:t>
            </a:r>
          </a:p>
          <a:p>
            <a:pPr fontAlgn="auto">
              <a:spcBef>
                <a:spcPts val="0"/>
              </a:spcBef>
              <a:spcAft>
                <a:spcPts val="0"/>
              </a:spcAft>
              <a:defRPr/>
            </a:pPr>
            <a:r>
              <a:rPr lang="en-GB" sz="1400" dirty="0" smtClean="0"/>
              <a:t>Lifestyle </a:t>
            </a:r>
            <a:r>
              <a:rPr lang="en-GB" sz="1400" dirty="0"/>
              <a:t>modification and/or OTC medication (Antacids, Gaviscon etc</a:t>
            </a:r>
            <a:r>
              <a:rPr lang="en-GB" sz="1400" dirty="0" smtClean="0"/>
              <a:t>.)</a:t>
            </a:r>
          </a:p>
          <a:p>
            <a:pPr fontAlgn="auto">
              <a:spcBef>
                <a:spcPts val="0"/>
              </a:spcBef>
              <a:spcAft>
                <a:spcPts val="0"/>
              </a:spcAft>
              <a:defRPr/>
            </a:pPr>
            <a:r>
              <a:rPr lang="en-GB" sz="1400" dirty="0"/>
              <a:t>Medical </a:t>
            </a:r>
            <a:r>
              <a:rPr lang="en-GB" sz="1400" dirty="0" smtClean="0"/>
              <a:t>management (</a:t>
            </a:r>
            <a:r>
              <a:rPr lang="en-GB" sz="1400" dirty="0"/>
              <a:t>PPI/H2RA – </a:t>
            </a:r>
            <a:r>
              <a:rPr lang="en-GB" sz="1400" dirty="0" smtClean="0"/>
              <a:t>4w)</a:t>
            </a:r>
            <a:endParaRPr lang="en-GB" sz="1400" dirty="0"/>
          </a:p>
        </p:txBody>
      </p:sp>
      <p:sp>
        <p:nvSpPr>
          <p:cNvPr id="27" name="Rectangle 26"/>
          <p:cNvSpPr/>
          <p:nvPr/>
        </p:nvSpPr>
        <p:spPr>
          <a:xfrm>
            <a:off x="4610101" y="1479668"/>
            <a:ext cx="2062163" cy="314325"/>
          </a:xfrm>
          <a:prstGeom prst="rect">
            <a:avLst/>
          </a:prstGeom>
          <a:solidFill>
            <a:schemeClr val="accent2"/>
          </a:solidFill>
          <a:ln w="57150">
            <a:solidFill>
              <a:schemeClr val="accent1"/>
            </a:solidFill>
          </a:ln>
        </p:spPr>
        <p:txBody>
          <a:bodyPr wrap="square">
            <a:spAutoFit/>
          </a:bodyPr>
          <a:lstStyle/>
          <a:p>
            <a:r>
              <a:rPr lang="en-GB" sz="1400">
                <a:latin typeface="Calibri" pitchFamily="34" charset="0"/>
              </a:rPr>
              <a:t>Are there alarm features?</a:t>
            </a:r>
          </a:p>
        </p:txBody>
      </p:sp>
      <p:sp>
        <p:nvSpPr>
          <p:cNvPr id="39942" name="Rectangle 28"/>
          <p:cNvSpPr>
            <a:spLocks noChangeArrowheads="1"/>
          </p:cNvSpPr>
          <p:nvPr/>
        </p:nvSpPr>
        <p:spPr bwMode="auto">
          <a:xfrm>
            <a:off x="4005264" y="1325680"/>
            <a:ext cx="392112" cy="304800"/>
          </a:xfrm>
          <a:prstGeom prst="rect">
            <a:avLst/>
          </a:prstGeom>
          <a:noFill/>
          <a:ln w="9525">
            <a:noFill/>
            <a:miter lim="800000"/>
            <a:headEnd/>
            <a:tailEnd/>
          </a:ln>
        </p:spPr>
        <p:txBody>
          <a:bodyPr wrap="none">
            <a:spAutoFit/>
          </a:bodyPr>
          <a:lstStyle/>
          <a:p>
            <a:r>
              <a:rPr lang="en-GB" sz="1400" dirty="0">
                <a:solidFill>
                  <a:srgbClr val="FFFF00"/>
                </a:solidFill>
                <a:latin typeface="Calibri" pitchFamily="34" charset="0"/>
              </a:rPr>
              <a:t>No</a:t>
            </a:r>
          </a:p>
        </p:txBody>
      </p:sp>
      <p:sp>
        <p:nvSpPr>
          <p:cNvPr id="34" name="Down Arrow 33"/>
          <p:cNvSpPr/>
          <p:nvPr/>
        </p:nvSpPr>
        <p:spPr>
          <a:xfrm>
            <a:off x="1292226" y="1842351"/>
            <a:ext cx="144463" cy="23018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45" name="Rectangle 44"/>
          <p:cNvSpPr/>
          <p:nvPr/>
        </p:nvSpPr>
        <p:spPr>
          <a:xfrm>
            <a:off x="2605421" y="5508594"/>
            <a:ext cx="2371059"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wrap="square">
            <a:spAutoFit/>
          </a:bodyPr>
          <a:lstStyle/>
          <a:p>
            <a:pPr fontAlgn="auto">
              <a:spcBef>
                <a:spcPts val="0"/>
              </a:spcBef>
              <a:spcAft>
                <a:spcPts val="0"/>
              </a:spcAft>
              <a:defRPr/>
            </a:pPr>
            <a:r>
              <a:rPr lang="en-GB" sz="1400" dirty="0"/>
              <a:t>PPI/H2RA – maintenance</a:t>
            </a:r>
          </a:p>
        </p:txBody>
      </p:sp>
      <p:sp>
        <p:nvSpPr>
          <p:cNvPr id="49" name="Right Arrow 48"/>
          <p:cNvSpPr/>
          <p:nvPr/>
        </p:nvSpPr>
        <p:spPr>
          <a:xfrm>
            <a:off x="2185989" y="2242659"/>
            <a:ext cx="5064125" cy="169862"/>
          </a:xfrm>
          <a:prstGeom prst="rightArrow">
            <a:avLst/>
          </a:prstGeom>
          <a:ln>
            <a:solidFill>
              <a:srgbClr val="FFC000"/>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dirty="0"/>
          </a:p>
        </p:txBody>
      </p:sp>
      <p:sp>
        <p:nvSpPr>
          <p:cNvPr id="51" name="TextBox 50"/>
          <p:cNvSpPr txBox="1"/>
          <p:nvPr/>
        </p:nvSpPr>
        <p:spPr>
          <a:xfrm>
            <a:off x="5907089" y="5813141"/>
            <a:ext cx="1062037" cy="338137"/>
          </a:xfrm>
          <a:prstGeom prst="rect">
            <a:avLst/>
          </a:prstGeom>
          <a:gradFill>
            <a:gsLst>
              <a:gs pos="0">
                <a:schemeClr val="accent6">
                  <a:lumMod val="75000"/>
                </a:schemeClr>
              </a:gs>
              <a:gs pos="50000">
                <a:schemeClr val="accent6">
                  <a:lumMod val="60000"/>
                  <a:lumOff val="40000"/>
                </a:schemeClr>
              </a:gs>
              <a:gs pos="100000">
                <a:schemeClr val="accent6">
                  <a:lumMod val="40000"/>
                  <a:lumOff val="60000"/>
                </a:schemeClr>
              </a:gs>
            </a:gsLst>
            <a:lin ang="5400000" scaled="0"/>
          </a:gradFill>
          <a:ln>
            <a:solidFill>
              <a:schemeClr val="accent6">
                <a:lumMod val="50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defPPr>
              <a:defRPr lang="en-US"/>
            </a:defPPr>
            <a:lvl1pPr>
              <a:defRPr sz="1600"/>
            </a:lvl1pPr>
          </a:lstStyle>
          <a:p>
            <a:pPr fontAlgn="auto">
              <a:spcBef>
                <a:spcPts val="0"/>
              </a:spcBef>
              <a:spcAft>
                <a:spcPts val="0"/>
              </a:spcAft>
              <a:defRPr/>
            </a:pPr>
            <a:r>
              <a:rPr lang="en-GB" dirty="0"/>
              <a:t>SURGERY</a:t>
            </a:r>
          </a:p>
        </p:txBody>
      </p:sp>
      <p:sp>
        <p:nvSpPr>
          <p:cNvPr id="53" name="Left Arrow 52"/>
          <p:cNvSpPr/>
          <p:nvPr/>
        </p:nvSpPr>
        <p:spPr>
          <a:xfrm>
            <a:off x="6789739" y="2997338"/>
            <a:ext cx="179387" cy="169862"/>
          </a:xfrm>
          <a:prstGeom prst="left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57" name="Down Arrow 56"/>
          <p:cNvSpPr/>
          <p:nvPr/>
        </p:nvSpPr>
        <p:spPr>
          <a:xfrm>
            <a:off x="6319044" y="4599206"/>
            <a:ext cx="144463" cy="1133575"/>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67" name="Rectangle 66"/>
          <p:cNvSpPr/>
          <p:nvPr/>
        </p:nvSpPr>
        <p:spPr>
          <a:xfrm>
            <a:off x="107352" y="2130563"/>
            <a:ext cx="2044700" cy="314325"/>
          </a:xfrm>
          <a:prstGeom prst="rect">
            <a:avLst/>
          </a:prstGeom>
          <a:solidFill>
            <a:schemeClr val="accent2"/>
          </a:solidFill>
          <a:ln w="57150">
            <a:solidFill>
              <a:schemeClr val="accent1"/>
            </a:solidFill>
          </a:ln>
        </p:spPr>
        <p:txBody>
          <a:bodyPr wrap="square">
            <a:spAutoFit/>
          </a:bodyPr>
          <a:lstStyle/>
          <a:p>
            <a:pPr>
              <a:defRPr/>
            </a:pPr>
            <a:r>
              <a:rPr lang="en-GB" sz="1400" dirty="0">
                <a:latin typeface="Calibri" pitchFamily="34" charset="0"/>
              </a:rPr>
              <a:t>Assess </a:t>
            </a:r>
            <a:r>
              <a:rPr lang="en-GB" sz="1400" dirty="0" smtClean="0">
                <a:latin typeface="Calibri" pitchFamily="34" charset="0"/>
              </a:rPr>
              <a:t>response in 1m</a:t>
            </a:r>
            <a:endParaRPr lang="en-GB" sz="1400" dirty="0">
              <a:latin typeface="Calibri" pitchFamily="34" charset="0"/>
            </a:endParaRPr>
          </a:p>
        </p:txBody>
      </p:sp>
      <p:sp>
        <p:nvSpPr>
          <p:cNvPr id="70" name="Down Arrow 69"/>
          <p:cNvSpPr/>
          <p:nvPr/>
        </p:nvSpPr>
        <p:spPr>
          <a:xfrm>
            <a:off x="7739064" y="1701918"/>
            <a:ext cx="166687" cy="425450"/>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a:p>
        </p:txBody>
      </p:sp>
      <p:sp>
        <p:nvSpPr>
          <p:cNvPr id="39953" name="Rectangle 55"/>
          <p:cNvSpPr>
            <a:spLocks noChangeArrowheads="1"/>
          </p:cNvSpPr>
          <p:nvPr/>
        </p:nvSpPr>
        <p:spPr bwMode="auto">
          <a:xfrm>
            <a:off x="6815139" y="1305043"/>
            <a:ext cx="430212" cy="304800"/>
          </a:xfrm>
          <a:prstGeom prst="rect">
            <a:avLst/>
          </a:prstGeom>
          <a:noFill/>
          <a:ln w="9525" algn="ctr">
            <a:noFill/>
            <a:miter lim="800000"/>
            <a:headEnd/>
            <a:tailEnd/>
          </a:ln>
        </p:spPr>
        <p:txBody>
          <a:bodyPr wrap="none">
            <a:spAutoFit/>
          </a:bodyPr>
          <a:lstStyle/>
          <a:p>
            <a:r>
              <a:rPr lang="en-GB" sz="1400">
                <a:solidFill>
                  <a:srgbClr val="FFFF00"/>
                </a:solidFill>
                <a:latin typeface="Calibri" pitchFamily="34" charset="0"/>
              </a:rPr>
              <a:t>Yes</a:t>
            </a:r>
          </a:p>
        </p:txBody>
      </p:sp>
      <p:sp>
        <p:nvSpPr>
          <p:cNvPr id="58" name="Down Arrow 57"/>
          <p:cNvSpPr/>
          <p:nvPr/>
        </p:nvSpPr>
        <p:spPr>
          <a:xfrm>
            <a:off x="465334" y="2452824"/>
            <a:ext cx="112346" cy="2369458"/>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82" name="Down Arrow 81"/>
          <p:cNvSpPr/>
          <p:nvPr/>
        </p:nvSpPr>
        <p:spPr>
          <a:xfrm>
            <a:off x="8642351" y="3176725"/>
            <a:ext cx="146050" cy="663575"/>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83" name="Down Arrow 82"/>
          <p:cNvSpPr/>
          <p:nvPr/>
        </p:nvSpPr>
        <p:spPr>
          <a:xfrm>
            <a:off x="1239453" y="2483451"/>
            <a:ext cx="197236" cy="91884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a:p>
        </p:txBody>
      </p:sp>
      <p:sp>
        <p:nvSpPr>
          <p:cNvPr id="85" name="Down Arrow 84"/>
          <p:cNvSpPr/>
          <p:nvPr/>
        </p:nvSpPr>
        <p:spPr>
          <a:xfrm>
            <a:off x="5486401" y="961430"/>
            <a:ext cx="161925" cy="563562"/>
          </a:xfrm>
          <a:prstGeom prst="downArrow">
            <a:avLst/>
          </a:prstGeom>
          <a:ln>
            <a:solidFill>
              <a:srgbClr val="FFC000"/>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a:p>
        </p:txBody>
      </p:sp>
      <p:sp>
        <p:nvSpPr>
          <p:cNvPr id="79" name="TextBox 78"/>
          <p:cNvSpPr txBox="1"/>
          <p:nvPr/>
        </p:nvSpPr>
        <p:spPr>
          <a:xfrm>
            <a:off x="6727826" y="178792"/>
            <a:ext cx="2252663" cy="1077913"/>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en-GB" sz="1600" dirty="0"/>
              <a:t>Alarm features:</a:t>
            </a:r>
          </a:p>
          <a:p>
            <a:pPr fontAlgn="auto">
              <a:spcBef>
                <a:spcPts val="0"/>
              </a:spcBef>
              <a:spcAft>
                <a:spcPts val="0"/>
              </a:spcAft>
              <a:defRPr/>
            </a:pPr>
            <a:r>
              <a:rPr lang="en-GB" sz="1200" dirty="0"/>
              <a:t>Dysphagia</a:t>
            </a:r>
          </a:p>
          <a:p>
            <a:pPr fontAlgn="auto">
              <a:spcBef>
                <a:spcPts val="0"/>
              </a:spcBef>
              <a:spcAft>
                <a:spcPts val="0"/>
              </a:spcAft>
              <a:defRPr/>
            </a:pPr>
            <a:r>
              <a:rPr lang="en-GB" sz="1200" dirty="0"/>
              <a:t>GI bleeding / Anaemia</a:t>
            </a:r>
          </a:p>
          <a:p>
            <a:pPr fontAlgn="auto">
              <a:spcBef>
                <a:spcPts val="0"/>
              </a:spcBef>
              <a:spcAft>
                <a:spcPts val="0"/>
              </a:spcAft>
              <a:defRPr/>
            </a:pPr>
            <a:r>
              <a:rPr lang="en-GB" sz="1200" dirty="0"/>
              <a:t>Persistent vomiting</a:t>
            </a:r>
          </a:p>
          <a:p>
            <a:pPr fontAlgn="auto">
              <a:spcBef>
                <a:spcPts val="0"/>
              </a:spcBef>
              <a:spcAft>
                <a:spcPts val="0"/>
              </a:spcAft>
              <a:defRPr/>
            </a:pPr>
            <a:r>
              <a:rPr lang="en-GB" sz="1200" dirty="0"/>
              <a:t>Weight loss&gt;5% (involuntary)</a:t>
            </a:r>
          </a:p>
        </p:txBody>
      </p:sp>
      <p:sp>
        <p:nvSpPr>
          <p:cNvPr id="86" name="Rectangle 85"/>
          <p:cNvSpPr/>
          <p:nvPr/>
        </p:nvSpPr>
        <p:spPr>
          <a:xfrm>
            <a:off x="7348539" y="2130563"/>
            <a:ext cx="1731962" cy="52322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pPr>
            <a:r>
              <a:rPr lang="en-GB" sz="1400" dirty="0"/>
              <a:t>OGD</a:t>
            </a:r>
          </a:p>
          <a:p>
            <a:pPr fontAlgn="auto">
              <a:spcBef>
                <a:spcPts val="0"/>
              </a:spcBef>
              <a:spcAft>
                <a:spcPts val="0"/>
              </a:spcAft>
            </a:pPr>
            <a:r>
              <a:rPr lang="en-GB" sz="1400" dirty="0"/>
              <a:t>Manometry + pH</a:t>
            </a:r>
          </a:p>
        </p:txBody>
      </p:sp>
      <p:sp>
        <p:nvSpPr>
          <p:cNvPr id="88" name="Left Arrow 87"/>
          <p:cNvSpPr/>
          <p:nvPr/>
        </p:nvSpPr>
        <p:spPr>
          <a:xfrm>
            <a:off x="3827464" y="1617780"/>
            <a:ext cx="744537" cy="168275"/>
          </a:xfrm>
          <a:prstGeom prst="left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dirty="0"/>
          </a:p>
        </p:txBody>
      </p:sp>
      <p:sp>
        <p:nvSpPr>
          <p:cNvPr id="89" name="Left Arrow 88"/>
          <p:cNvSpPr/>
          <p:nvPr/>
        </p:nvSpPr>
        <p:spPr>
          <a:xfrm>
            <a:off x="6821489" y="1632938"/>
            <a:ext cx="917842" cy="153118"/>
          </a:xfrm>
          <a:prstGeom prst="leftArrow">
            <a:avLst/>
          </a:prstGeom>
          <a:ln>
            <a:solidFill>
              <a:schemeClr val="accent1"/>
            </a:solidFill>
          </a:ln>
          <a:scene3d>
            <a:camera prst="orthographicFront">
              <a:rot lat="0" lon="10800000" rev="0"/>
            </a:camera>
            <a:lightRig rig="threePt" dir="t"/>
          </a:scene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dirty="0"/>
          </a:p>
        </p:txBody>
      </p:sp>
      <p:sp>
        <p:nvSpPr>
          <p:cNvPr id="39963" name="Rectangle 90"/>
          <p:cNvSpPr>
            <a:spLocks noChangeArrowheads="1"/>
          </p:cNvSpPr>
          <p:nvPr/>
        </p:nvSpPr>
        <p:spPr bwMode="auto">
          <a:xfrm>
            <a:off x="107352" y="2563611"/>
            <a:ext cx="386837" cy="276999"/>
          </a:xfrm>
          <a:prstGeom prst="rect">
            <a:avLst/>
          </a:prstGeom>
          <a:noFill/>
          <a:ln w="9525" algn="ctr">
            <a:noFill/>
            <a:miter lim="800000"/>
            <a:headEnd/>
            <a:tailEnd/>
          </a:ln>
        </p:spPr>
        <p:txBody>
          <a:bodyPr wrap="none">
            <a:spAutoFit/>
          </a:bodyPr>
          <a:lstStyle/>
          <a:p>
            <a:r>
              <a:rPr lang="en-GB" sz="1200" dirty="0">
                <a:solidFill>
                  <a:srgbClr val="FFFF00"/>
                </a:solidFill>
                <a:latin typeface="Calibri" pitchFamily="34" charset="0"/>
              </a:rPr>
              <a:t>Yes</a:t>
            </a:r>
          </a:p>
        </p:txBody>
      </p:sp>
      <p:sp>
        <p:nvSpPr>
          <p:cNvPr id="39964" name="Rectangle 28"/>
          <p:cNvSpPr>
            <a:spLocks noChangeArrowheads="1"/>
          </p:cNvSpPr>
          <p:nvPr/>
        </p:nvSpPr>
        <p:spPr bwMode="auto">
          <a:xfrm>
            <a:off x="2514601" y="1977546"/>
            <a:ext cx="392113" cy="304800"/>
          </a:xfrm>
          <a:prstGeom prst="rect">
            <a:avLst/>
          </a:prstGeom>
          <a:noFill/>
          <a:ln w="9525" algn="ctr">
            <a:noFill/>
            <a:miter lim="800000"/>
            <a:headEnd/>
            <a:tailEnd/>
          </a:ln>
        </p:spPr>
        <p:txBody>
          <a:bodyPr wrap="none">
            <a:spAutoFit/>
          </a:bodyPr>
          <a:lstStyle/>
          <a:p>
            <a:r>
              <a:rPr lang="en-GB" sz="1400" dirty="0" smtClean="0">
                <a:solidFill>
                  <a:srgbClr val="FFFF00"/>
                </a:solidFill>
                <a:latin typeface="Calibri" pitchFamily="34" charset="0"/>
              </a:rPr>
              <a:t>No</a:t>
            </a:r>
            <a:endParaRPr lang="en-GB" sz="1400" dirty="0">
              <a:solidFill>
                <a:srgbClr val="FFFF00"/>
              </a:solidFill>
              <a:latin typeface="Calibri" pitchFamily="34" charset="0"/>
            </a:endParaRPr>
          </a:p>
        </p:txBody>
      </p:sp>
      <p:sp>
        <p:nvSpPr>
          <p:cNvPr id="94" name="Rectangle 93"/>
          <p:cNvSpPr/>
          <p:nvPr/>
        </p:nvSpPr>
        <p:spPr>
          <a:xfrm>
            <a:off x="6969126" y="2938600"/>
            <a:ext cx="1372683"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pPr>
            <a:r>
              <a:rPr lang="en-GB" sz="1400" dirty="0"/>
              <a:t>GORD present</a:t>
            </a:r>
          </a:p>
        </p:txBody>
      </p:sp>
      <p:sp>
        <p:nvSpPr>
          <p:cNvPr id="39966" name="Rectangle 94"/>
          <p:cNvSpPr>
            <a:spLocks noChangeArrowheads="1"/>
          </p:cNvSpPr>
          <p:nvPr/>
        </p:nvSpPr>
        <p:spPr bwMode="auto">
          <a:xfrm>
            <a:off x="6391276" y="2927488"/>
            <a:ext cx="430213" cy="304800"/>
          </a:xfrm>
          <a:prstGeom prst="rect">
            <a:avLst/>
          </a:prstGeom>
          <a:noFill/>
          <a:ln w="9525" algn="ctr">
            <a:noFill/>
            <a:miter lim="800000"/>
            <a:headEnd/>
            <a:tailEnd/>
          </a:ln>
        </p:spPr>
        <p:txBody>
          <a:bodyPr wrap="none">
            <a:spAutoFit/>
          </a:bodyPr>
          <a:lstStyle/>
          <a:p>
            <a:r>
              <a:rPr lang="en-GB" sz="1400" dirty="0">
                <a:solidFill>
                  <a:srgbClr val="FFFF00"/>
                </a:solidFill>
                <a:latin typeface="Calibri" pitchFamily="34" charset="0"/>
              </a:rPr>
              <a:t>Yes</a:t>
            </a:r>
          </a:p>
        </p:txBody>
      </p:sp>
      <p:sp>
        <p:nvSpPr>
          <p:cNvPr id="39967" name="Rectangle 28"/>
          <p:cNvSpPr>
            <a:spLocks noChangeArrowheads="1"/>
          </p:cNvSpPr>
          <p:nvPr/>
        </p:nvSpPr>
        <p:spPr bwMode="auto">
          <a:xfrm>
            <a:off x="8509001" y="2900500"/>
            <a:ext cx="392113" cy="304800"/>
          </a:xfrm>
          <a:prstGeom prst="rect">
            <a:avLst/>
          </a:prstGeom>
          <a:noFill/>
          <a:ln w="9525" algn="ctr">
            <a:noFill/>
            <a:miter lim="800000"/>
            <a:headEnd/>
            <a:tailEnd/>
          </a:ln>
        </p:spPr>
        <p:txBody>
          <a:bodyPr wrap="none">
            <a:spAutoFit/>
          </a:bodyPr>
          <a:lstStyle/>
          <a:p>
            <a:r>
              <a:rPr lang="en-GB" sz="1400" dirty="0">
                <a:solidFill>
                  <a:srgbClr val="FFFF00"/>
                </a:solidFill>
                <a:latin typeface="Calibri" pitchFamily="34" charset="0"/>
              </a:rPr>
              <a:t>No</a:t>
            </a:r>
          </a:p>
        </p:txBody>
      </p:sp>
      <p:sp>
        <p:nvSpPr>
          <p:cNvPr id="98" name="Left Arrow 97"/>
          <p:cNvSpPr/>
          <p:nvPr/>
        </p:nvSpPr>
        <p:spPr>
          <a:xfrm>
            <a:off x="8327187" y="2997198"/>
            <a:ext cx="181446" cy="169863"/>
          </a:xfrm>
          <a:prstGeom prst="leftArrow">
            <a:avLst/>
          </a:prstGeom>
          <a:ln>
            <a:solidFill>
              <a:srgbClr val="FFC000"/>
            </a:solidFill>
          </a:ln>
          <a:scene3d>
            <a:camera prst="orthographicFront">
              <a:rot lat="0" lon="10800000" rev="0"/>
            </a:camera>
            <a:lightRig rig="threePt" dir="t"/>
          </a:scene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99" name="Rectangle 98"/>
          <p:cNvSpPr/>
          <p:nvPr/>
        </p:nvSpPr>
        <p:spPr>
          <a:xfrm>
            <a:off x="7578726" y="3867288"/>
            <a:ext cx="1501774" cy="73866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pPr>
            <a:r>
              <a:rPr lang="en-GB" sz="1400" dirty="0"/>
              <a:t>Reassess</a:t>
            </a:r>
          </a:p>
          <a:p>
            <a:pPr fontAlgn="auto">
              <a:spcBef>
                <a:spcPts val="0"/>
              </a:spcBef>
              <a:spcAft>
                <a:spcPts val="0"/>
              </a:spcAft>
            </a:pPr>
            <a:r>
              <a:rPr lang="en-GB" sz="1400" dirty="0"/>
              <a:t>Gastric emptying</a:t>
            </a:r>
          </a:p>
          <a:p>
            <a:pPr fontAlgn="auto">
              <a:spcBef>
                <a:spcPts val="0"/>
              </a:spcBef>
              <a:spcAft>
                <a:spcPts val="0"/>
              </a:spcAft>
            </a:pPr>
            <a:r>
              <a:rPr lang="en-GB" sz="1400" dirty="0"/>
              <a:t>CT abdomen</a:t>
            </a:r>
          </a:p>
        </p:txBody>
      </p:sp>
      <p:sp>
        <p:nvSpPr>
          <p:cNvPr id="100" name="Down Arrow 99"/>
          <p:cNvSpPr/>
          <p:nvPr/>
        </p:nvSpPr>
        <p:spPr>
          <a:xfrm>
            <a:off x="7578726" y="2733813"/>
            <a:ext cx="144463" cy="17938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39971" name="Rectangle 100"/>
          <p:cNvSpPr>
            <a:spLocks noChangeArrowheads="1"/>
          </p:cNvSpPr>
          <p:nvPr/>
        </p:nvSpPr>
        <p:spPr bwMode="auto">
          <a:xfrm>
            <a:off x="2651126" y="2670313"/>
            <a:ext cx="2019300" cy="306387"/>
          </a:xfrm>
          <a:prstGeom prst="rect">
            <a:avLst/>
          </a:prstGeom>
          <a:noFill/>
          <a:ln w="9525">
            <a:noFill/>
            <a:miter lim="800000"/>
            <a:headEnd/>
            <a:tailEnd/>
          </a:ln>
        </p:spPr>
        <p:txBody>
          <a:bodyPr>
            <a:spAutoFit/>
          </a:bodyPr>
          <a:lstStyle/>
          <a:p>
            <a:r>
              <a:rPr lang="en-GB" sz="1400" dirty="0">
                <a:solidFill>
                  <a:srgbClr val="66FF33"/>
                </a:solidFill>
                <a:latin typeface="Constantia" pitchFamily="18" charset="0"/>
              </a:rPr>
              <a:t>Treatment options</a:t>
            </a:r>
          </a:p>
        </p:txBody>
      </p:sp>
      <p:cxnSp>
        <p:nvCxnSpPr>
          <p:cNvPr id="3" name="Straight Connector 2"/>
          <p:cNvCxnSpPr/>
          <p:nvPr/>
        </p:nvCxnSpPr>
        <p:spPr>
          <a:xfrm>
            <a:off x="1888591" y="3082269"/>
            <a:ext cx="4528085" cy="13493"/>
          </a:xfrm>
          <a:prstGeom prst="line">
            <a:avLst/>
          </a:prstGeom>
          <a:ln w="127000" cmpd="tri"/>
        </p:spPr>
        <p:style>
          <a:lnRef idx="1">
            <a:schemeClr val="accent1"/>
          </a:lnRef>
          <a:fillRef idx="0">
            <a:schemeClr val="accent1"/>
          </a:fillRef>
          <a:effectRef idx="0">
            <a:schemeClr val="accent1"/>
          </a:effectRef>
          <a:fontRef idx="minor">
            <a:schemeClr val="tx1"/>
          </a:fontRef>
        </p:style>
      </p:cxnSp>
      <p:sp>
        <p:nvSpPr>
          <p:cNvPr id="40" name="Rectangle 90"/>
          <p:cNvSpPr>
            <a:spLocks noChangeArrowheads="1"/>
          </p:cNvSpPr>
          <p:nvPr/>
        </p:nvSpPr>
        <p:spPr bwMode="auto">
          <a:xfrm>
            <a:off x="683568" y="2555936"/>
            <a:ext cx="627371" cy="276999"/>
          </a:xfrm>
          <a:prstGeom prst="rect">
            <a:avLst/>
          </a:prstGeom>
          <a:noFill/>
          <a:ln w="9525" algn="ctr">
            <a:noFill/>
            <a:miter lim="800000"/>
            <a:headEnd/>
            <a:tailEnd/>
          </a:ln>
        </p:spPr>
        <p:txBody>
          <a:bodyPr wrap="square">
            <a:spAutoFit/>
          </a:bodyPr>
          <a:lstStyle/>
          <a:p>
            <a:r>
              <a:rPr lang="en-GB" sz="1200" dirty="0" smtClean="0">
                <a:solidFill>
                  <a:srgbClr val="FFFF00"/>
                </a:solidFill>
                <a:latin typeface="Calibri" pitchFamily="34" charset="0"/>
              </a:rPr>
              <a:t>Partial</a:t>
            </a:r>
            <a:endParaRPr lang="en-GB" sz="1200" dirty="0">
              <a:solidFill>
                <a:srgbClr val="FFFF00"/>
              </a:solidFill>
              <a:latin typeface="Calibri" pitchFamily="34" charset="0"/>
            </a:endParaRPr>
          </a:p>
        </p:txBody>
      </p:sp>
      <p:sp>
        <p:nvSpPr>
          <p:cNvPr id="41" name="Rectangle 40"/>
          <p:cNvSpPr/>
          <p:nvPr/>
        </p:nvSpPr>
        <p:spPr>
          <a:xfrm>
            <a:off x="852398" y="3483664"/>
            <a:ext cx="1558925"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pPr>
            <a:r>
              <a:rPr lang="en-GB" sz="1400" dirty="0"/>
              <a:t>PPI/H2RA – 4w</a:t>
            </a:r>
          </a:p>
        </p:txBody>
      </p:sp>
      <p:sp>
        <p:nvSpPr>
          <p:cNvPr id="42" name="Down Arrow 41"/>
          <p:cNvSpPr/>
          <p:nvPr/>
        </p:nvSpPr>
        <p:spPr>
          <a:xfrm>
            <a:off x="1292225" y="4410411"/>
            <a:ext cx="91689" cy="411870"/>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43" name="Rectangle 90"/>
          <p:cNvSpPr>
            <a:spLocks noChangeArrowheads="1"/>
          </p:cNvSpPr>
          <p:nvPr/>
        </p:nvSpPr>
        <p:spPr bwMode="auto">
          <a:xfrm>
            <a:off x="803834" y="4475050"/>
            <a:ext cx="386837" cy="276999"/>
          </a:xfrm>
          <a:prstGeom prst="rect">
            <a:avLst/>
          </a:prstGeom>
          <a:noFill/>
          <a:ln w="9525" algn="ctr">
            <a:noFill/>
            <a:miter lim="800000"/>
            <a:headEnd/>
            <a:tailEnd/>
          </a:ln>
        </p:spPr>
        <p:txBody>
          <a:bodyPr wrap="none">
            <a:spAutoFit/>
          </a:bodyPr>
          <a:lstStyle/>
          <a:p>
            <a:r>
              <a:rPr lang="en-GB" sz="1200" dirty="0">
                <a:solidFill>
                  <a:srgbClr val="FFFF00"/>
                </a:solidFill>
                <a:latin typeface="Calibri" pitchFamily="34" charset="0"/>
              </a:rPr>
              <a:t>Yes</a:t>
            </a:r>
          </a:p>
        </p:txBody>
      </p:sp>
      <p:sp>
        <p:nvSpPr>
          <p:cNvPr id="44" name="Down Arrow 43"/>
          <p:cNvSpPr/>
          <p:nvPr/>
        </p:nvSpPr>
        <p:spPr>
          <a:xfrm>
            <a:off x="1262805" y="3827696"/>
            <a:ext cx="144463" cy="23018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46" name="Rectangle 45"/>
          <p:cNvSpPr/>
          <p:nvPr/>
        </p:nvSpPr>
        <p:spPr>
          <a:xfrm>
            <a:off x="997251" y="4080472"/>
            <a:ext cx="1981694" cy="314325"/>
          </a:xfrm>
          <a:prstGeom prst="rect">
            <a:avLst/>
          </a:prstGeom>
          <a:solidFill>
            <a:schemeClr val="accent2"/>
          </a:solidFill>
          <a:ln w="57150">
            <a:solidFill>
              <a:schemeClr val="accent1"/>
            </a:solidFill>
          </a:ln>
        </p:spPr>
        <p:txBody>
          <a:bodyPr wrap="square">
            <a:spAutoFit/>
          </a:bodyPr>
          <a:lstStyle/>
          <a:p>
            <a:r>
              <a:rPr lang="en-GB" sz="1400" dirty="0">
                <a:latin typeface="Calibri" pitchFamily="34" charset="0"/>
              </a:rPr>
              <a:t>Assess response in 1m</a:t>
            </a:r>
          </a:p>
        </p:txBody>
      </p:sp>
      <p:sp>
        <p:nvSpPr>
          <p:cNvPr id="47" name="Down Arrow 46"/>
          <p:cNvSpPr/>
          <p:nvPr/>
        </p:nvSpPr>
        <p:spPr>
          <a:xfrm>
            <a:off x="2781778" y="4410411"/>
            <a:ext cx="83290" cy="34163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48" name="Rectangle 90"/>
          <p:cNvSpPr>
            <a:spLocks noChangeArrowheads="1"/>
          </p:cNvSpPr>
          <p:nvPr/>
        </p:nvSpPr>
        <p:spPr bwMode="auto">
          <a:xfrm>
            <a:off x="1962724" y="4475049"/>
            <a:ext cx="627371" cy="276999"/>
          </a:xfrm>
          <a:prstGeom prst="rect">
            <a:avLst/>
          </a:prstGeom>
          <a:noFill/>
          <a:ln w="9525" algn="ctr">
            <a:noFill/>
            <a:miter lim="800000"/>
            <a:headEnd/>
            <a:tailEnd/>
          </a:ln>
        </p:spPr>
        <p:txBody>
          <a:bodyPr wrap="square">
            <a:spAutoFit/>
          </a:bodyPr>
          <a:lstStyle/>
          <a:p>
            <a:r>
              <a:rPr lang="en-GB" sz="1200" dirty="0" smtClean="0">
                <a:solidFill>
                  <a:srgbClr val="FFFF00"/>
                </a:solidFill>
                <a:latin typeface="Calibri" pitchFamily="34" charset="0"/>
              </a:rPr>
              <a:t>Partial</a:t>
            </a:r>
            <a:endParaRPr lang="en-GB" sz="1200" dirty="0">
              <a:solidFill>
                <a:srgbClr val="FFFF00"/>
              </a:solidFill>
              <a:latin typeface="Calibri" pitchFamily="34" charset="0"/>
            </a:endParaRPr>
          </a:p>
        </p:txBody>
      </p:sp>
      <p:sp>
        <p:nvSpPr>
          <p:cNvPr id="50" name="TextBox 49"/>
          <p:cNvSpPr txBox="1"/>
          <p:nvPr/>
        </p:nvSpPr>
        <p:spPr>
          <a:xfrm>
            <a:off x="2051721" y="4822281"/>
            <a:ext cx="2100912"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wrap="square">
            <a:spAutoFit/>
          </a:bodyPr>
          <a:lstStyle>
            <a:defPPr>
              <a:defRPr lang="en-US"/>
            </a:defPPr>
            <a:lvl1pPr>
              <a:defRPr sz="1600"/>
            </a:lvl1pPr>
          </a:lstStyle>
          <a:p>
            <a:pPr fontAlgn="auto">
              <a:spcBef>
                <a:spcPts val="0"/>
              </a:spcBef>
              <a:spcAft>
                <a:spcPts val="0"/>
              </a:spcAft>
              <a:defRPr/>
            </a:pPr>
            <a:r>
              <a:rPr lang="en-GB" sz="1400" dirty="0"/>
              <a:t>Retreat / Double dose PPI</a:t>
            </a:r>
          </a:p>
        </p:txBody>
      </p:sp>
      <p:sp>
        <p:nvSpPr>
          <p:cNvPr id="52" name="Down Arrow 51"/>
          <p:cNvSpPr/>
          <p:nvPr/>
        </p:nvSpPr>
        <p:spPr>
          <a:xfrm>
            <a:off x="2792837" y="5133120"/>
            <a:ext cx="144463" cy="304247"/>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55" name="Rectangle 46"/>
          <p:cNvSpPr>
            <a:spLocks noChangeArrowheads="1"/>
          </p:cNvSpPr>
          <p:nvPr/>
        </p:nvSpPr>
        <p:spPr bwMode="auto">
          <a:xfrm>
            <a:off x="437765" y="5813183"/>
            <a:ext cx="829266"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pPr>
            <a:r>
              <a:rPr lang="en-GB" sz="1400" dirty="0">
                <a:solidFill>
                  <a:schemeClr val="dk1"/>
                </a:solidFill>
                <a:latin typeface="+mn-lt"/>
              </a:rPr>
              <a:t>Relapse</a:t>
            </a:r>
          </a:p>
        </p:txBody>
      </p:sp>
      <p:sp>
        <p:nvSpPr>
          <p:cNvPr id="59" name="Down Arrow 58"/>
          <p:cNvSpPr/>
          <p:nvPr/>
        </p:nvSpPr>
        <p:spPr>
          <a:xfrm>
            <a:off x="622736" y="5193338"/>
            <a:ext cx="121664" cy="539443"/>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60" name="Down Arrow 59"/>
          <p:cNvSpPr/>
          <p:nvPr/>
        </p:nvSpPr>
        <p:spPr>
          <a:xfrm>
            <a:off x="1744128" y="3052901"/>
            <a:ext cx="144463" cy="343388"/>
          </a:xfrm>
          <a:prstGeom prst="downArrow">
            <a:avLst/>
          </a:prstGeom>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cxnSp>
        <p:nvCxnSpPr>
          <p:cNvPr id="61" name="Straight Connector 60"/>
          <p:cNvCxnSpPr/>
          <p:nvPr/>
        </p:nvCxnSpPr>
        <p:spPr>
          <a:xfrm>
            <a:off x="1283097" y="5982385"/>
            <a:ext cx="993312" cy="0"/>
          </a:xfrm>
          <a:prstGeom prst="line">
            <a:avLst/>
          </a:prstGeom>
          <a:ln w="127000" cmpd="tri"/>
        </p:spPr>
        <p:style>
          <a:lnRef idx="1">
            <a:schemeClr val="accent1"/>
          </a:lnRef>
          <a:fillRef idx="0">
            <a:schemeClr val="accent1"/>
          </a:fillRef>
          <a:effectRef idx="0">
            <a:schemeClr val="accent1"/>
          </a:effectRef>
          <a:fontRef idx="minor">
            <a:schemeClr val="tx1"/>
          </a:fontRef>
        </p:style>
      </p:cxnSp>
      <p:sp>
        <p:nvSpPr>
          <p:cNvPr id="62" name="Down Arrow 61"/>
          <p:cNvSpPr/>
          <p:nvPr/>
        </p:nvSpPr>
        <p:spPr>
          <a:xfrm>
            <a:off x="2086052" y="5158812"/>
            <a:ext cx="183292" cy="808259"/>
          </a:xfrm>
          <a:prstGeom prst="downArrow">
            <a:avLst/>
          </a:prstGeom>
          <a:ln>
            <a:solidFill>
              <a:schemeClr val="accent1"/>
            </a:solidFill>
          </a:ln>
          <a:scene3d>
            <a:camera prst="orthographicFront">
              <a:rot lat="10800000" lon="0" rev="0"/>
            </a:camera>
            <a:lightRig rig="threePt" dir="t"/>
          </a:scene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pPr>
            <a:endParaRPr lang="en-GB" dirty="0"/>
          </a:p>
        </p:txBody>
      </p:sp>
      <p:sp>
        <p:nvSpPr>
          <p:cNvPr id="63" name="Rectangle 62"/>
          <p:cNvSpPr/>
          <p:nvPr/>
        </p:nvSpPr>
        <p:spPr>
          <a:xfrm>
            <a:off x="2132488" y="6085508"/>
            <a:ext cx="3566602"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2"/>
          </a:lnRef>
          <a:fillRef idx="1">
            <a:schemeClr val="lt1"/>
          </a:fillRef>
          <a:effectRef idx="0">
            <a:schemeClr val="accent2"/>
          </a:effectRef>
          <a:fontRef idx="minor">
            <a:schemeClr val="dk1"/>
          </a:fontRef>
        </p:style>
        <p:txBody>
          <a:bodyPr wrap="square">
            <a:spAutoFit/>
          </a:bodyPr>
          <a:lstStyle/>
          <a:p>
            <a:pPr fontAlgn="auto">
              <a:spcBef>
                <a:spcPts val="0"/>
              </a:spcBef>
              <a:spcAft>
                <a:spcPts val="0"/>
              </a:spcAft>
            </a:pPr>
            <a:r>
              <a:rPr lang="en-GB" sz="1400" dirty="0">
                <a:solidFill>
                  <a:schemeClr val="dk1"/>
                </a:solidFill>
                <a:latin typeface="+mn-lt"/>
              </a:rPr>
              <a:t>Patient unwilling to contemplate long-term PPI</a:t>
            </a:r>
          </a:p>
        </p:txBody>
      </p:sp>
      <p:sp>
        <p:nvSpPr>
          <p:cNvPr id="64" name="Right Arrow 63"/>
          <p:cNvSpPr/>
          <p:nvPr/>
        </p:nvSpPr>
        <p:spPr>
          <a:xfrm>
            <a:off x="2276409" y="5897454"/>
            <a:ext cx="3630680" cy="158884"/>
          </a:xfrm>
          <a:prstGeom prst="rightArrow">
            <a:avLst/>
          </a:prstGeom>
          <a:ln>
            <a:solidFill>
              <a:srgbClr val="FFC000"/>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GB" dirty="0"/>
          </a:p>
        </p:txBody>
      </p:sp>
      <p:cxnSp>
        <p:nvCxnSpPr>
          <p:cNvPr id="65" name="Straight Connector 64"/>
          <p:cNvCxnSpPr/>
          <p:nvPr/>
        </p:nvCxnSpPr>
        <p:spPr>
          <a:xfrm flipV="1">
            <a:off x="2885647" y="4588835"/>
            <a:ext cx="3505628" cy="7596"/>
          </a:xfrm>
          <a:prstGeom prst="line">
            <a:avLst/>
          </a:prstGeom>
          <a:ln w="127000" cmpd="tri"/>
        </p:spPr>
        <p:style>
          <a:lnRef idx="1">
            <a:schemeClr val="accent1"/>
          </a:lnRef>
          <a:fillRef idx="0">
            <a:schemeClr val="accent1"/>
          </a:fillRef>
          <a:effectRef idx="0">
            <a:schemeClr val="accent1"/>
          </a:effectRef>
          <a:fontRef idx="minor">
            <a:schemeClr val="tx1"/>
          </a:fontRef>
        </p:style>
      </p:cxnSp>
      <p:sp>
        <p:nvSpPr>
          <p:cNvPr id="73" name="Rectangle 90"/>
          <p:cNvSpPr>
            <a:spLocks noChangeArrowheads="1"/>
          </p:cNvSpPr>
          <p:nvPr/>
        </p:nvSpPr>
        <p:spPr bwMode="auto">
          <a:xfrm>
            <a:off x="2405346" y="5227643"/>
            <a:ext cx="386837" cy="276999"/>
          </a:xfrm>
          <a:prstGeom prst="rect">
            <a:avLst/>
          </a:prstGeom>
          <a:noFill/>
          <a:ln w="9525" algn="ctr">
            <a:noFill/>
            <a:miter lim="800000"/>
            <a:headEnd/>
            <a:tailEnd/>
          </a:ln>
        </p:spPr>
        <p:txBody>
          <a:bodyPr wrap="none">
            <a:spAutoFit/>
          </a:bodyPr>
          <a:lstStyle/>
          <a:p>
            <a:r>
              <a:rPr lang="en-GB" sz="1200" dirty="0">
                <a:solidFill>
                  <a:srgbClr val="FFFF00"/>
                </a:solidFill>
                <a:latin typeface="Calibri" pitchFamily="34" charset="0"/>
              </a:rPr>
              <a:t>Yes</a:t>
            </a:r>
          </a:p>
        </p:txBody>
      </p:sp>
      <p:sp>
        <p:nvSpPr>
          <p:cNvPr id="74" name="Rectangle 28"/>
          <p:cNvSpPr>
            <a:spLocks noChangeArrowheads="1"/>
          </p:cNvSpPr>
          <p:nvPr/>
        </p:nvSpPr>
        <p:spPr bwMode="auto">
          <a:xfrm>
            <a:off x="4474370" y="5040938"/>
            <a:ext cx="392112" cy="304800"/>
          </a:xfrm>
          <a:prstGeom prst="rect">
            <a:avLst/>
          </a:prstGeom>
          <a:noFill/>
          <a:ln w="9525">
            <a:noFill/>
            <a:miter lim="800000"/>
            <a:headEnd/>
            <a:tailEnd/>
          </a:ln>
        </p:spPr>
        <p:txBody>
          <a:bodyPr wrap="none">
            <a:spAutoFit/>
          </a:bodyPr>
          <a:lstStyle/>
          <a:p>
            <a:r>
              <a:rPr lang="en-GB" sz="1400" dirty="0">
                <a:solidFill>
                  <a:srgbClr val="FFFF00"/>
                </a:solidFill>
                <a:latin typeface="Calibri" pitchFamily="34" charset="0"/>
              </a:rPr>
              <a:t>No</a:t>
            </a:r>
          </a:p>
        </p:txBody>
      </p:sp>
      <p:cxnSp>
        <p:nvCxnSpPr>
          <p:cNvPr id="75" name="Straight Connector 74"/>
          <p:cNvCxnSpPr/>
          <p:nvPr/>
        </p:nvCxnSpPr>
        <p:spPr>
          <a:xfrm flipV="1">
            <a:off x="4109364" y="4964172"/>
            <a:ext cx="2342355" cy="10814"/>
          </a:xfrm>
          <a:prstGeom prst="line">
            <a:avLst/>
          </a:prstGeom>
          <a:ln w="127000" cmpd="tri"/>
        </p:spPr>
        <p:style>
          <a:lnRef idx="1">
            <a:schemeClr val="accent1"/>
          </a:lnRef>
          <a:fillRef idx="0">
            <a:schemeClr val="accent1"/>
          </a:fillRef>
          <a:effectRef idx="0">
            <a:schemeClr val="accent1"/>
          </a:effectRef>
          <a:fontRef idx="minor">
            <a:schemeClr val="tx1"/>
          </a:fontRef>
        </p:style>
      </p:cxnSp>
      <p:sp>
        <p:nvSpPr>
          <p:cNvPr id="6" name="PB"/>
          <p:cNvSpPr/>
          <p:nvPr/>
        </p:nvSpPr>
        <p:spPr bwMode="auto">
          <a:xfrm>
            <a:off x="0" y="6705600"/>
            <a:ext cx="7715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116632"/>
            <a:ext cx="8229600" cy="576039"/>
          </a:xfrm>
        </p:spPr>
        <p:txBody>
          <a:bodyPr>
            <a:normAutofit/>
          </a:bodyPr>
          <a:lstStyle/>
          <a:p>
            <a:pPr defTabSz="914363" eaLnBrk="1" fontAlgn="auto" hangingPunct="1">
              <a:spcAft>
                <a:spcPts val="0"/>
              </a:spcAft>
              <a:defRPr/>
            </a:pPr>
            <a:r>
              <a:rPr lang="en-GB" dirty="0">
                <a:effectLst/>
              </a:rPr>
              <a:t>Special Points to Consider</a:t>
            </a:r>
          </a:p>
        </p:txBody>
      </p:sp>
      <p:sp>
        <p:nvSpPr>
          <p:cNvPr id="8" name="Text Placeholder 9"/>
          <p:cNvSpPr txBox="1">
            <a:spLocks/>
          </p:cNvSpPr>
          <p:nvPr/>
        </p:nvSpPr>
        <p:spPr>
          <a:xfrm>
            <a:off x="271187" y="764704"/>
            <a:ext cx="8670925" cy="4896544"/>
          </a:xfrm>
          <a:prstGeom prst="rect">
            <a:avLst/>
          </a:prstGeom>
        </p:spPr>
        <p:txBody>
          <a:bodyPr/>
          <a:lstStyle>
            <a:lvl1pPr marL="396875" indent="-396875" algn="l" defTabSz="912813" rtl="0" eaLnBrk="0" fontAlgn="base" hangingPunct="0">
              <a:lnSpc>
                <a:spcPct val="90000"/>
              </a:lnSpc>
              <a:spcBef>
                <a:spcPct val="20000"/>
              </a:spcBef>
              <a:spcAft>
                <a:spcPct val="0"/>
              </a:spcAft>
              <a:buBlip>
                <a:blip r:embed="rId2"/>
              </a:buBlip>
              <a:defRPr kern="1200">
                <a:solidFill>
                  <a:schemeClr val="tx1"/>
                </a:solidFill>
                <a:latin typeface="+mn-lt"/>
                <a:ea typeface="+mn-ea"/>
                <a:cs typeface="+mn-cs"/>
              </a:defRPr>
            </a:lvl1pPr>
            <a:lvl2pPr marL="914400" indent="-396875" algn="l" defTabSz="912813" rtl="0" eaLnBrk="0" fontAlgn="base" hangingPunct="0">
              <a:lnSpc>
                <a:spcPct val="90000"/>
              </a:lnSpc>
              <a:spcBef>
                <a:spcPct val="20000"/>
              </a:spcBef>
              <a:spcAft>
                <a:spcPct val="0"/>
              </a:spcAft>
              <a:buBlip>
                <a:blip r:embed="rId3"/>
              </a:buBlip>
              <a:defRPr sz="1600" kern="1200">
                <a:solidFill>
                  <a:schemeClr val="tx1"/>
                </a:solidFill>
                <a:latin typeface="+mn-lt"/>
                <a:ea typeface="+mn-ea"/>
                <a:cs typeface="+mn-cs"/>
              </a:defRPr>
            </a:lvl2pPr>
            <a:lvl3pPr marL="1258888" indent="-344488" algn="l" defTabSz="912813" rtl="0" eaLnBrk="0" fontAlgn="base" hangingPunct="0">
              <a:lnSpc>
                <a:spcPct val="90000"/>
              </a:lnSpc>
              <a:spcBef>
                <a:spcPct val="20000"/>
              </a:spcBef>
              <a:spcAft>
                <a:spcPct val="0"/>
              </a:spcAft>
              <a:buBlip>
                <a:blip r:embed="rId3"/>
              </a:buBlip>
              <a:defRPr sz="1400" kern="1200">
                <a:solidFill>
                  <a:schemeClr val="tx1"/>
                </a:solidFill>
                <a:latin typeface="+mn-lt"/>
                <a:ea typeface="+mn-ea"/>
                <a:cs typeface="+mn-cs"/>
              </a:defRPr>
            </a:lvl3pPr>
            <a:lvl4pPr marL="1604963" indent="-346075" algn="l" defTabSz="912813" rtl="0" eaLnBrk="0" fontAlgn="base" hangingPunct="0">
              <a:lnSpc>
                <a:spcPct val="90000"/>
              </a:lnSpc>
              <a:spcBef>
                <a:spcPct val="20000"/>
              </a:spcBef>
              <a:spcAft>
                <a:spcPct val="0"/>
              </a:spcAft>
              <a:buBlip>
                <a:blip r:embed="rId3"/>
              </a:buBlip>
              <a:defRPr sz="1400" kern="1200">
                <a:solidFill>
                  <a:schemeClr val="tx1"/>
                </a:solidFill>
                <a:latin typeface="+mn-lt"/>
                <a:ea typeface="+mn-ea"/>
                <a:cs typeface="+mn-cs"/>
              </a:defRPr>
            </a:lvl4pPr>
            <a:lvl5pPr marL="1941513" indent="-336550" algn="l" defTabSz="912813" rtl="0" eaLnBrk="0" fontAlgn="base" hangingPunct="0">
              <a:lnSpc>
                <a:spcPct val="90000"/>
              </a:lnSpc>
              <a:spcBef>
                <a:spcPct val="20000"/>
              </a:spcBef>
              <a:spcAft>
                <a:spcPct val="0"/>
              </a:spcAft>
              <a:buBlip>
                <a:blip r:embed="rId3"/>
              </a:buBlip>
              <a:defRPr sz="1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GB" dirty="0" smtClean="0"/>
              <a:t>Fundoplication </a:t>
            </a:r>
            <a:r>
              <a:rPr lang="en-GB" dirty="0"/>
              <a:t>in patients demonstrating poor compliance with or poor response  to PPI therapy preoperatively is associated with poorer outcomes (Grade C). </a:t>
            </a:r>
          </a:p>
          <a:p>
            <a:pPr eaLnBrk="1" hangingPunct="1"/>
            <a:r>
              <a:rPr lang="en-GB" dirty="0"/>
              <a:t>Age is not a contraindication for antireflux surgery in otherwise acceptable operative candidates, as outcomes in this patient group are similar to outcomes of younger patients (Grade C). </a:t>
            </a:r>
          </a:p>
          <a:p>
            <a:pPr eaLnBrk="1" hangingPunct="1"/>
            <a:r>
              <a:rPr lang="en-GB" dirty="0"/>
              <a:t>Care should be taken to minimize early postoperative severe gagging, belching, and vomiting as weak evidence suggests that they may lead to anatomical failure of fundoplication (Grade C). </a:t>
            </a:r>
          </a:p>
          <a:p>
            <a:pPr eaLnBrk="1" hangingPunct="1"/>
            <a:r>
              <a:rPr lang="en-GB" dirty="0"/>
              <a:t>A partial wrap should be considered in patients with a preoperative diagnosis of major depression, as it may lead to better post-fundoplication outcomes in this patient group that tends to have generally inferior outcomes (Grade C). </a:t>
            </a:r>
          </a:p>
          <a:p>
            <a:pPr eaLnBrk="1" hangingPunct="1"/>
            <a:endParaRPr lang="en-GB" dirty="0"/>
          </a:p>
          <a:p>
            <a:pPr marL="0" indent="0" eaLnBrk="1" hangingPunct="1">
              <a:buNone/>
            </a:pPr>
            <a:r>
              <a:rPr lang="en-GB" sz="1200" dirty="0">
                <a:hlinkClick r:id="rId4" action="ppaction://hlinksldjump"/>
              </a:rPr>
              <a:t>Morgenthal C B et al(2007) Who will fail laparoscopic Nissen fundoplication? Preoperative prediction of long-term outcomes. Surg Endosc 21:1978-1984</a:t>
            </a:r>
          </a:p>
          <a:p>
            <a:pPr marL="0" indent="0" eaLnBrk="1" hangingPunct="1">
              <a:buNone/>
            </a:pPr>
            <a:r>
              <a:rPr lang="en-GB" sz="1200" dirty="0">
                <a:hlinkClick r:id="rId4" action="ppaction://hlinksldjump"/>
              </a:rPr>
              <a:t>Wayman J et al (2007) Preoperative gastric emptying and patterns of reflux as predictors of outcome after laparoscopic fundoplication. Br J Surg 94:592-598</a:t>
            </a:r>
          </a:p>
          <a:p>
            <a:pPr marL="0" indent="0" eaLnBrk="1" hangingPunct="1">
              <a:buNone/>
            </a:pPr>
            <a:r>
              <a:rPr lang="en-GB" sz="1200" dirty="0">
                <a:hlinkClick r:id="rId4" action="ppaction://hlinksldjump"/>
              </a:rPr>
              <a:t>Cowgill S M et al (2007) Upright, supine, or bipositional reflux: patterns of reflux do not affect outcome after laparoscopic Nissen fundoplication. Surg Endosc 21:2193-2198</a:t>
            </a:r>
          </a:p>
          <a:p>
            <a:pPr marL="0" indent="0" eaLnBrk="1" hangingPunct="1">
              <a:buNone/>
            </a:pPr>
            <a:r>
              <a:rPr lang="en-GB" sz="1200" dirty="0">
                <a:hlinkClick r:id="rId4" action="ppaction://hlinksldjump"/>
              </a:rPr>
              <a:t>Wilkerson P M et al (2005) A poor response to proton pump inhibition is not a contraindication for laparoscopic antireflux surgery for gastro esophageal reflux disease. Surg Endosc </a:t>
            </a:r>
            <a:r>
              <a:rPr lang="en-GB" sz="1200" dirty="0" smtClean="0">
                <a:hlinkClick r:id="rId4" action="ppaction://hlinksldjump"/>
              </a:rPr>
              <a:t>19:1272-1277</a:t>
            </a:r>
            <a:endParaRPr lang="en-GB" dirty="0" smtClean="0"/>
          </a:p>
        </p:txBody>
      </p:sp>
      <p:sp>
        <p:nvSpPr>
          <p:cNvPr id="6" name="PB"/>
          <p:cNvSpPr/>
          <p:nvPr/>
        </p:nvSpPr>
        <p:spPr bwMode="auto">
          <a:xfrm>
            <a:off x="0" y="6705600"/>
            <a:ext cx="8001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3044" y="111757"/>
            <a:ext cx="8229600" cy="508932"/>
          </a:xfrm>
        </p:spPr>
        <p:txBody>
          <a:bodyPr>
            <a:normAutofit/>
          </a:bodyPr>
          <a:lstStyle/>
          <a:p>
            <a:pPr defTabSz="914363" eaLnBrk="1" fontAlgn="auto" hangingPunct="1">
              <a:spcAft>
                <a:spcPts val="0"/>
              </a:spcAft>
              <a:defRPr/>
            </a:pPr>
            <a:r>
              <a:rPr lang="en-GB" dirty="0" smtClean="0">
                <a:effectLst/>
              </a:rPr>
              <a:t>Aftercare</a:t>
            </a:r>
            <a:endParaRPr lang="en-GB" dirty="0">
              <a:effectLst/>
            </a:endParaRPr>
          </a:p>
        </p:txBody>
      </p:sp>
      <p:sp>
        <p:nvSpPr>
          <p:cNvPr id="43010" name="Text Placeholder 4"/>
          <p:cNvSpPr>
            <a:spLocks noGrp="1"/>
          </p:cNvSpPr>
          <p:nvPr>
            <p:ph type="body" idx="1"/>
          </p:nvPr>
        </p:nvSpPr>
        <p:spPr>
          <a:xfrm>
            <a:off x="457200" y="1783576"/>
            <a:ext cx="4040188" cy="276999"/>
          </a:xfrm>
        </p:spPr>
        <p:txBody>
          <a:bodyPr/>
          <a:lstStyle/>
          <a:p>
            <a:pPr eaLnBrk="1" hangingPunct="1">
              <a:spcBef>
                <a:spcPct val="0"/>
              </a:spcBef>
            </a:pPr>
            <a:r>
              <a:rPr lang="en-GB" sz="2000" dirty="0" smtClean="0">
                <a:solidFill>
                  <a:srgbClr val="FFFF00"/>
                </a:solidFill>
              </a:rPr>
              <a:t>Diet &amp; Medication</a:t>
            </a:r>
          </a:p>
        </p:txBody>
      </p:sp>
      <p:sp>
        <p:nvSpPr>
          <p:cNvPr id="43011" name="Text Placeholder 5"/>
          <p:cNvSpPr>
            <a:spLocks noGrp="1"/>
          </p:cNvSpPr>
          <p:nvPr>
            <p:ph type="body" sz="half" idx="3"/>
          </p:nvPr>
        </p:nvSpPr>
        <p:spPr>
          <a:xfrm>
            <a:off x="4645025" y="1783576"/>
            <a:ext cx="4041775" cy="276999"/>
          </a:xfrm>
        </p:spPr>
        <p:txBody>
          <a:bodyPr/>
          <a:lstStyle/>
          <a:p>
            <a:pPr eaLnBrk="1" hangingPunct="1">
              <a:spcBef>
                <a:spcPct val="0"/>
              </a:spcBef>
            </a:pPr>
            <a:r>
              <a:rPr lang="en-GB" sz="2000" dirty="0" smtClean="0">
                <a:solidFill>
                  <a:srgbClr val="FFFF00"/>
                </a:solidFill>
              </a:rPr>
              <a:t>Activity</a:t>
            </a:r>
          </a:p>
        </p:txBody>
      </p:sp>
      <p:sp>
        <p:nvSpPr>
          <p:cNvPr id="43012" name="Content Placeholder 3"/>
          <p:cNvSpPr>
            <a:spLocks noGrp="1"/>
          </p:cNvSpPr>
          <p:nvPr>
            <p:ph sz="quarter" idx="2"/>
          </p:nvPr>
        </p:nvSpPr>
        <p:spPr>
          <a:xfrm>
            <a:off x="250825" y="2349500"/>
            <a:ext cx="4246563" cy="1942070"/>
          </a:xfrm>
        </p:spPr>
        <p:txBody>
          <a:bodyPr/>
          <a:lstStyle/>
          <a:p>
            <a:pPr marL="280988" indent="-280988" eaLnBrk="1" hangingPunct="1"/>
            <a:r>
              <a:rPr lang="en-GB" sz="1800" dirty="0" smtClean="0"/>
              <a:t>Liquids 1</a:t>
            </a:r>
            <a:r>
              <a:rPr lang="en-GB" sz="1800" baseline="30000" dirty="0" smtClean="0"/>
              <a:t>st</a:t>
            </a:r>
            <a:r>
              <a:rPr lang="en-GB" sz="1800" dirty="0" smtClean="0"/>
              <a:t>-2</a:t>
            </a:r>
            <a:r>
              <a:rPr lang="en-GB" sz="1800" baseline="30000" dirty="0" smtClean="0"/>
              <a:t>nd</a:t>
            </a:r>
            <a:r>
              <a:rPr lang="en-GB" sz="1800" dirty="0" smtClean="0"/>
              <a:t> week</a:t>
            </a:r>
          </a:p>
          <a:p>
            <a:pPr marL="280988" indent="-280988" eaLnBrk="1" hangingPunct="1"/>
            <a:r>
              <a:rPr lang="en-GB" sz="1800" dirty="0" smtClean="0"/>
              <a:t>Mashed/soft diet 2</a:t>
            </a:r>
            <a:r>
              <a:rPr lang="en-GB" sz="1800" baseline="30000" dirty="0" smtClean="0"/>
              <a:t>nd</a:t>
            </a:r>
            <a:r>
              <a:rPr lang="en-GB" sz="1800" dirty="0" smtClean="0"/>
              <a:t>–4</a:t>
            </a:r>
            <a:r>
              <a:rPr lang="en-GB" sz="1800" baseline="30000" dirty="0" smtClean="0"/>
              <a:t>th</a:t>
            </a:r>
            <a:r>
              <a:rPr lang="en-GB" sz="1800" dirty="0" smtClean="0"/>
              <a:t> week</a:t>
            </a:r>
          </a:p>
          <a:p>
            <a:pPr marL="280988" indent="-280988" eaLnBrk="1" hangingPunct="1"/>
            <a:r>
              <a:rPr lang="en-GB" sz="1800" dirty="0" smtClean="0"/>
              <a:t>Solids 5</a:t>
            </a:r>
            <a:r>
              <a:rPr lang="en-GB" sz="1800" baseline="30000" dirty="0" smtClean="0"/>
              <a:t>th</a:t>
            </a:r>
            <a:r>
              <a:rPr lang="en-GB" sz="1800" dirty="0" smtClean="0"/>
              <a:t>-6</a:t>
            </a:r>
            <a:r>
              <a:rPr lang="en-GB" sz="1800" baseline="30000" dirty="0" smtClean="0"/>
              <a:t>th</a:t>
            </a:r>
            <a:r>
              <a:rPr lang="en-GB" sz="1800" dirty="0" smtClean="0"/>
              <a:t> week</a:t>
            </a:r>
          </a:p>
          <a:p>
            <a:pPr marL="561975" lvl="1" indent="-265113" eaLnBrk="1" hangingPunct="1"/>
            <a:r>
              <a:rPr lang="en-GB" sz="1600" dirty="0" smtClean="0"/>
              <a:t>Small mouthfuls</a:t>
            </a:r>
          </a:p>
          <a:p>
            <a:pPr marL="561975" lvl="1" indent="-265113" eaLnBrk="1" hangingPunct="1"/>
            <a:r>
              <a:rPr lang="en-GB" sz="1600" dirty="0" smtClean="0"/>
              <a:t>Chew well</a:t>
            </a:r>
          </a:p>
          <a:p>
            <a:pPr marL="561975" lvl="1" indent="-265113" eaLnBrk="1" hangingPunct="1"/>
            <a:r>
              <a:rPr lang="en-GB" sz="1600" dirty="0" smtClean="0"/>
              <a:t>Swallow slowly</a:t>
            </a:r>
          </a:p>
          <a:p>
            <a:pPr marL="561975" lvl="1" indent="-265113" eaLnBrk="1" hangingPunct="1"/>
            <a:r>
              <a:rPr lang="en-GB" sz="1600" dirty="0" smtClean="0"/>
              <a:t>Avoid tablets/capsules 6 weeks</a:t>
            </a:r>
          </a:p>
        </p:txBody>
      </p:sp>
      <p:sp>
        <p:nvSpPr>
          <p:cNvPr id="43013" name="Content Placeholder 6"/>
          <p:cNvSpPr>
            <a:spLocks noGrp="1"/>
          </p:cNvSpPr>
          <p:nvPr>
            <p:ph sz="quarter" idx="4"/>
          </p:nvPr>
        </p:nvSpPr>
        <p:spPr>
          <a:xfrm>
            <a:off x="4645025" y="2349500"/>
            <a:ext cx="4041775" cy="2028248"/>
          </a:xfrm>
        </p:spPr>
        <p:txBody>
          <a:bodyPr/>
          <a:lstStyle/>
          <a:p>
            <a:pPr marL="295275" indent="-295275" eaLnBrk="1" hangingPunct="1"/>
            <a:r>
              <a:rPr lang="en-GB" sz="1800" dirty="0" smtClean="0"/>
              <a:t>Walk as normal</a:t>
            </a:r>
          </a:p>
          <a:p>
            <a:pPr marL="295275" indent="-295275" eaLnBrk="1" hangingPunct="1"/>
            <a:r>
              <a:rPr lang="en-GB" sz="1800" dirty="0" smtClean="0"/>
              <a:t>Build up physical activity over 6-8 weeks</a:t>
            </a:r>
          </a:p>
          <a:p>
            <a:pPr marL="295275" indent="-295275" eaLnBrk="1" hangingPunct="1"/>
            <a:r>
              <a:rPr lang="en-GB" sz="1800" dirty="0" smtClean="0"/>
              <a:t>Strenuous activity permitted after 6 weeks.</a:t>
            </a:r>
          </a:p>
          <a:p>
            <a:pPr marL="295275" indent="-295275" eaLnBrk="1" hangingPunct="1"/>
            <a:r>
              <a:rPr lang="en-GB" sz="1800" dirty="0" smtClean="0"/>
              <a:t>Avoid driving for 3-4 weeks</a:t>
            </a:r>
          </a:p>
          <a:p>
            <a:pPr marL="295275" indent="-295275" eaLnBrk="1" hangingPunct="1"/>
            <a:r>
              <a:rPr lang="en-GB" sz="1800" dirty="0" smtClean="0"/>
              <a:t>Sexual relations can resume when comfortable</a:t>
            </a:r>
          </a:p>
        </p:txBody>
      </p:sp>
      <p:pic>
        <p:nvPicPr>
          <p:cNvPr id="43015" name="Picture 2" descr="http://www.recipemantra.com/wp-content/uploads/2011/01/chicken-clear.jpg"/>
          <p:cNvPicPr>
            <a:picLocks noChangeAspect="1" noChangeArrowheads="1"/>
          </p:cNvPicPr>
          <p:nvPr/>
        </p:nvPicPr>
        <p:blipFill>
          <a:blip r:embed="rId2"/>
          <a:srcRect/>
          <a:stretch>
            <a:fillRect/>
          </a:stretch>
        </p:blipFill>
        <p:spPr bwMode="auto">
          <a:xfrm>
            <a:off x="2595908" y="1772816"/>
            <a:ext cx="968056" cy="727497"/>
          </a:xfrm>
          <a:prstGeom prst="rect">
            <a:avLst/>
          </a:prstGeom>
          <a:noFill/>
          <a:ln w="9525">
            <a:noFill/>
            <a:miter lim="800000"/>
            <a:headEnd/>
            <a:tailEnd/>
          </a:ln>
        </p:spPr>
      </p:pic>
      <p:pic>
        <p:nvPicPr>
          <p:cNvPr id="43016" name="Picture 4" descr="http://www.burnthefat.com/img/liquid_diet_med.jpg"/>
          <p:cNvPicPr>
            <a:picLocks noChangeAspect="1" noChangeArrowheads="1"/>
          </p:cNvPicPr>
          <p:nvPr/>
        </p:nvPicPr>
        <p:blipFill>
          <a:blip r:embed="rId3"/>
          <a:srcRect/>
          <a:stretch>
            <a:fillRect/>
          </a:stretch>
        </p:blipFill>
        <p:spPr bwMode="auto">
          <a:xfrm>
            <a:off x="3691245" y="1786397"/>
            <a:ext cx="880755" cy="713916"/>
          </a:xfrm>
          <a:prstGeom prst="rect">
            <a:avLst/>
          </a:prstGeom>
          <a:noFill/>
          <a:ln w="9525">
            <a:noFill/>
            <a:miter lim="800000"/>
            <a:headEnd/>
            <a:tailEnd/>
          </a:ln>
        </p:spPr>
      </p:pic>
      <p:pic>
        <p:nvPicPr>
          <p:cNvPr id="43017" name="Picture 6" descr="http://middlezonemusings.com/wp-content/uploads/2008/04/mashed-potatoes-and-gravy.jpg"/>
          <p:cNvPicPr>
            <a:picLocks noChangeAspect="1" noChangeArrowheads="1"/>
          </p:cNvPicPr>
          <p:nvPr/>
        </p:nvPicPr>
        <p:blipFill>
          <a:blip r:embed="rId4"/>
          <a:srcRect/>
          <a:stretch>
            <a:fillRect/>
          </a:stretch>
        </p:blipFill>
        <p:spPr bwMode="auto">
          <a:xfrm>
            <a:off x="3691245" y="2636838"/>
            <a:ext cx="872818" cy="872817"/>
          </a:xfrm>
          <a:prstGeom prst="rect">
            <a:avLst/>
          </a:prstGeom>
          <a:noFill/>
          <a:ln w="9525">
            <a:noFill/>
            <a:miter lim="800000"/>
            <a:headEnd/>
            <a:tailEnd/>
          </a:ln>
        </p:spPr>
      </p:pic>
      <p:pic>
        <p:nvPicPr>
          <p:cNvPr id="43018" name="Picture 8" descr="Effective Natural Weight Loss Tips"/>
          <p:cNvPicPr>
            <a:picLocks noChangeAspect="1" noChangeArrowheads="1"/>
          </p:cNvPicPr>
          <p:nvPr/>
        </p:nvPicPr>
        <p:blipFill>
          <a:blip r:embed="rId5"/>
          <a:srcRect/>
          <a:stretch>
            <a:fillRect/>
          </a:stretch>
        </p:blipFill>
        <p:spPr bwMode="auto">
          <a:xfrm>
            <a:off x="2362200" y="4724400"/>
            <a:ext cx="1050925" cy="1296988"/>
          </a:xfrm>
          <a:prstGeom prst="rect">
            <a:avLst/>
          </a:prstGeom>
          <a:noFill/>
          <a:ln w="9525">
            <a:noFill/>
            <a:miter lim="800000"/>
            <a:headEnd/>
            <a:tailEnd/>
          </a:ln>
        </p:spPr>
      </p:pic>
      <p:pic>
        <p:nvPicPr>
          <p:cNvPr id="43019" name="Picture 10" descr="http://sante-medecine.commentcamarche.net/pictures/I6ZiLhoF-abphotomaigrir-femmemange-s-.png"/>
          <p:cNvPicPr>
            <a:picLocks noChangeAspect="1" noChangeArrowheads="1"/>
          </p:cNvPicPr>
          <p:nvPr/>
        </p:nvPicPr>
        <p:blipFill>
          <a:blip r:embed="rId6"/>
          <a:srcRect/>
          <a:stretch>
            <a:fillRect/>
          </a:stretch>
        </p:blipFill>
        <p:spPr bwMode="auto">
          <a:xfrm>
            <a:off x="1476375" y="4724400"/>
            <a:ext cx="862013" cy="1296988"/>
          </a:xfrm>
          <a:prstGeom prst="rect">
            <a:avLst/>
          </a:prstGeom>
          <a:noFill/>
          <a:ln w="9525">
            <a:noFill/>
            <a:miter lim="800000"/>
            <a:headEnd/>
            <a:tailEnd/>
          </a:ln>
        </p:spPr>
      </p:pic>
      <p:pic>
        <p:nvPicPr>
          <p:cNvPr id="43020" name="Picture 11"/>
          <p:cNvPicPr>
            <a:picLocks noChangeAspect="1" noChangeArrowheads="1"/>
          </p:cNvPicPr>
          <p:nvPr/>
        </p:nvPicPr>
        <p:blipFill>
          <a:blip r:embed="rId7"/>
          <a:srcRect/>
          <a:stretch>
            <a:fillRect/>
          </a:stretch>
        </p:blipFill>
        <p:spPr bwMode="auto">
          <a:xfrm>
            <a:off x="3419475" y="4724400"/>
            <a:ext cx="960438" cy="1296988"/>
          </a:xfrm>
          <a:prstGeom prst="rect">
            <a:avLst/>
          </a:prstGeom>
          <a:noFill/>
          <a:ln w="9525">
            <a:noFill/>
            <a:miter lim="800000"/>
            <a:headEnd/>
            <a:tailEnd/>
          </a:ln>
        </p:spPr>
      </p:pic>
      <p:pic>
        <p:nvPicPr>
          <p:cNvPr id="43021" name="Picture 13" descr="http://img.dailymail.co.uk/i/pix/2008/02_04/NoMoneyWalkPA_468x393.jpg"/>
          <p:cNvPicPr>
            <a:picLocks noChangeAspect="1" noChangeArrowheads="1"/>
          </p:cNvPicPr>
          <p:nvPr/>
        </p:nvPicPr>
        <p:blipFill>
          <a:blip r:embed="rId8"/>
          <a:srcRect/>
          <a:stretch>
            <a:fillRect/>
          </a:stretch>
        </p:blipFill>
        <p:spPr bwMode="auto">
          <a:xfrm>
            <a:off x="6588125" y="1484313"/>
            <a:ext cx="1325563" cy="1112837"/>
          </a:xfrm>
          <a:prstGeom prst="rect">
            <a:avLst/>
          </a:prstGeom>
          <a:noFill/>
          <a:ln w="9525">
            <a:noFill/>
            <a:miter lim="800000"/>
            <a:headEnd/>
            <a:tailEnd/>
          </a:ln>
        </p:spPr>
      </p:pic>
      <p:pic>
        <p:nvPicPr>
          <p:cNvPr id="43022" name="Picture 15" descr="http://www.weightdebate.com/blog/wp-content/uploads/2010/05/exercise46.jpg"/>
          <p:cNvPicPr>
            <a:picLocks noChangeAspect="1" noChangeArrowheads="1"/>
          </p:cNvPicPr>
          <p:nvPr/>
        </p:nvPicPr>
        <p:blipFill>
          <a:blip r:embed="rId9"/>
          <a:srcRect/>
          <a:stretch>
            <a:fillRect/>
          </a:stretch>
        </p:blipFill>
        <p:spPr bwMode="auto">
          <a:xfrm>
            <a:off x="7885113" y="1484313"/>
            <a:ext cx="1135062" cy="1108075"/>
          </a:xfrm>
          <a:prstGeom prst="rect">
            <a:avLst/>
          </a:prstGeom>
          <a:noFill/>
          <a:ln w="9525">
            <a:noFill/>
            <a:miter lim="800000"/>
            <a:headEnd/>
            <a:tailEnd/>
          </a:ln>
        </p:spPr>
      </p:pic>
      <p:pic>
        <p:nvPicPr>
          <p:cNvPr id="43023" name="Picture 17" descr="http://www.myhealthnewsdaily.com/images/stories/swimmer-pool-101112-02.jpg"/>
          <p:cNvPicPr>
            <a:picLocks noChangeAspect="1" noChangeArrowheads="1"/>
          </p:cNvPicPr>
          <p:nvPr/>
        </p:nvPicPr>
        <p:blipFill>
          <a:blip r:embed="rId10"/>
          <a:srcRect/>
          <a:stretch>
            <a:fillRect/>
          </a:stretch>
        </p:blipFill>
        <p:spPr bwMode="auto">
          <a:xfrm>
            <a:off x="5867400" y="4868863"/>
            <a:ext cx="1419225" cy="1065212"/>
          </a:xfrm>
          <a:prstGeom prst="rect">
            <a:avLst/>
          </a:prstGeom>
          <a:noFill/>
          <a:ln w="9525">
            <a:noFill/>
            <a:miter lim="800000"/>
            <a:headEnd/>
            <a:tailEnd/>
          </a:ln>
        </p:spPr>
      </p:pic>
      <p:pic>
        <p:nvPicPr>
          <p:cNvPr id="43024" name="Picture 19" descr="http://www.blackpoolsixth.ac.uk/files/driving_simulator_interior.jpg"/>
          <p:cNvPicPr>
            <a:picLocks noChangeAspect="1" noChangeArrowheads="1"/>
          </p:cNvPicPr>
          <p:nvPr/>
        </p:nvPicPr>
        <p:blipFill>
          <a:blip r:embed="rId11"/>
          <a:srcRect/>
          <a:stretch>
            <a:fillRect/>
          </a:stretch>
        </p:blipFill>
        <p:spPr bwMode="auto">
          <a:xfrm>
            <a:off x="7308850" y="4868863"/>
            <a:ext cx="1614488" cy="1081087"/>
          </a:xfrm>
          <a:prstGeom prst="rect">
            <a:avLst/>
          </a:prstGeom>
          <a:noFill/>
          <a:ln w="9525">
            <a:noFill/>
            <a:miter lim="800000"/>
            <a:headEnd/>
            <a:tailEnd/>
          </a:ln>
        </p:spPr>
      </p:pic>
      <p:pic>
        <p:nvPicPr>
          <p:cNvPr id="43025" name="Picture 23" descr="http://hemorrhoidcarecenter.net/Hem-CareMerged/HemCarePages7-8/pict1.jpeg"/>
          <p:cNvPicPr>
            <a:picLocks noChangeAspect="1" noChangeArrowheads="1"/>
          </p:cNvPicPr>
          <p:nvPr/>
        </p:nvPicPr>
        <p:blipFill>
          <a:blip r:embed="rId12"/>
          <a:srcRect/>
          <a:stretch>
            <a:fillRect/>
          </a:stretch>
        </p:blipFill>
        <p:spPr bwMode="auto">
          <a:xfrm>
            <a:off x="7235825" y="115888"/>
            <a:ext cx="1760538" cy="1166812"/>
          </a:xfrm>
          <a:prstGeom prst="rect">
            <a:avLst/>
          </a:prstGeom>
          <a:noFill/>
          <a:ln w="9525">
            <a:noFill/>
            <a:miter lim="800000"/>
            <a:headEnd/>
            <a:tailEnd/>
          </a:ln>
        </p:spPr>
      </p:pic>
      <p:sp>
        <p:nvSpPr>
          <p:cNvPr id="6" name="PB"/>
          <p:cNvSpPr/>
          <p:nvPr/>
        </p:nvSpPr>
        <p:spPr bwMode="auto">
          <a:xfrm>
            <a:off x="0" y="6705600"/>
            <a:ext cx="82867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116632"/>
            <a:ext cx="8382000" cy="443198"/>
          </a:xfrm>
        </p:spPr>
        <p:txBody>
          <a:bodyPr/>
          <a:lstStyle/>
          <a:p>
            <a:pPr defTabSz="914363" eaLnBrk="1" fontAlgn="auto" hangingPunct="1">
              <a:spcAft>
                <a:spcPts val="0"/>
              </a:spcAft>
              <a:defRPr/>
            </a:pPr>
            <a:r>
              <a:rPr lang="en-GB" dirty="0">
                <a:effectLst/>
              </a:rPr>
              <a:t>References </a:t>
            </a:r>
          </a:p>
        </p:txBody>
      </p:sp>
      <p:sp>
        <p:nvSpPr>
          <p:cNvPr id="44034" name="Text Placeholder 5"/>
          <p:cNvSpPr>
            <a:spLocks noGrp="1"/>
          </p:cNvSpPr>
          <p:nvPr>
            <p:ph type="body" sz="quarter" idx="10"/>
          </p:nvPr>
        </p:nvSpPr>
        <p:spPr>
          <a:xfrm>
            <a:off x="179512" y="615950"/>
            <a:ext cx="8583488" cy="5780044"/>
          </a:xfrm>
        </p:spPr>
        <p:txBody>
          <a:bodyPr/>
          <a:lstStyle/>
          <a:p>
            <a:pPr eaLnBrk="1" hangingPunct="1">
              <a:buFont typeface="Calibri" pitchFamily="34" charset="0"/>
              <a:buAutoNum type="arabicPeriod"/>
            </a:pPr>
            <a:r>
              <a:rPr lang="en-GB" sz="1200" dirty="0" smtClean="0">
                <a:hlinkClick r:id="rId2" action="ppaction://hlinksldjump"/>
              </a:rPr>
              <a:t>SAGES Guidelines for Management of Hiatal Hernia 2013</a:t>
            </a:r>
            <a:endParaRPr lang="en-GB" sz="1200" dirty="0" smtClean="0"/>
          </a:p>
          <a:p>
            <a:pPr eaLnBrk="1" hangingPunct="1">
              <a:buFont typeface="Calibri" pitchFamily="34" charset="0"/>
              <a:buAutoNum type="arabicPeriod"/>
            </a:pPr>
            <a:r>
              <a:rPr lang="en-GB" sz="1200" dirty="0" smtClean="0">
                <a:hlinkClick r:id="rId3" action="ppaction://hlinksldjump"/>
              </a:rPr>
              <a:t>Meta-analysis of two randomized controlled trials to identify long-term symptoms after division of the short gastric vessels during Nissen Fundoplication – BJS August 2011</a:t>
            </a:r>
          </a:p>
          <a:p>
            <a:pPr eaLnBrk="1" hangingPunct="1">
              <a:buFont typeface="Calibri" pitchFamily="34" charset="0"/>
              <a:buAutoNum type="arabicPeriod"/>
            </a:pPr>
            <a:r>
              <a:rPr lang="en-GB" sz="1200" dirty="0" smtClean="0">
                <a:hlinkClick r:id="rId3" action="ppaction://hlinksldjump"/>
              </a:rPr>
              <a:t>Systematic review and meta-analysis of laparoscopic Nissen Fundoplication with or without division of the short gastric vessels – BJS August 2011</a:t>
            </a:r>
            <a:endParaRPr lang="en-GB" sz="1200" dirty="0" smtClean="0"/>
          </a:p>
          <a:p>
            <a:pPr eaLnBrk="1" hangingPunct="1">
              <a:buFont typeface="Calibri" pitchFamily="34" charset="0"/>
              <a:buAutoNum type="arabicPeriod"/>
            </a:pPr>
            <a:r>
              <a:rPr lang="en-GB" sz="1200" dirty="0" smtClean="0">
                <a:hlinkClick r:id="rId2" action="ppaction://hlinksldjump"/>
              </a:rPr>
              <a:t>SAGES Guidelines for Surgical Treatment of Gastroesophageal Reflux Disease 2010</a:t>
            </a:r>
            <a:endParaRPr lang="en-GB" sz="1200" dirty="0" smtClean="0"/>
          </a:p>
          <a:p>
            <a:pPr eaLnBrk="1" hangingPunct="1">
              <a:buFont typeface="Calibri" pitchFamily="34" charset="0"/>
              <a:buAutoNum type="arabicPeriod"/>
            </a:pPr>
            <a:r>
              <a:rPr lang="en-GB" sz="1200" dirty="0" smtClean="0">
                <a:hlinkClick r:id="rId4" action="ppaction://hlinksldjump"/>
              </a:rPr>
              <a:t>Guideline for the Treatment of Gastroesophageal Reflux Disease in Adult: Toward Optimized Practice (TOP) Program, Alberta, 2009</a:t>
            </a:r>
            <a:endParaRPr lang="en-GB" sz="1200" dirty="0" smtClean="0"/>
          </a:p>
          <a:p>
            <a:pPr eaLnBrk="1" hangingPunct="1">
              <a:buFont typeface="Calibri" pitchFamily="34" charset="0"/>
              <a:buAutoNum type="arabicPeriod"/>
            </a:pPr>
            <a:r>
              <a:rPr lang="en-GB" sz="1200" dirty="0" smtClean="0">
                <a:hlinkClick r:id="rId5" action="ppaction://hlinksldjump"/>
              </a:rPr>
              <a:t>American Gastroenterological Association Medical Position Statement on the Management of Gastroesophageal Reflux Disease; GASTROENTEROLOGY 2008;135:1383–1391</a:t>
            </a:r>
            <a:endParaRPr lang="en-GB" sz="1200" dirty="0" smtClean="0"/>
          </a:p>
          <a:p>
            <a:pPr eaLnBrk="1" hangingPunct="1">
              <a:buFontTx/>
              <a:buAutoNum type="arabicPeriod"/>
            </a:pPr>
            <a:r>
              <a:rPr lang="en-GB" sz="1200" dirty="0" smtClean="0">
                <a:hlinkClick r:id="rId2" action="ppaction://hlinksldjump"/>
              </a:rPr>
              <a:t>Lundell L et al (2008) Comparing laparoscopic antireflux surgery with esomeprazole in the management of patients with chronic gastro-oesophageal reflux disease: a 3-year interim analysis of the LOTUS trial. Gut 57:1207-1213</a:t>
            </a:r>
          </a:p>
          <a:p>
            <a:pPr eaLnBrk="1" hangingPunct="1">
              <a:buFontTx/>
              <a:buAutoNum type="arabicPeriod"/>
            </a:pPr>
            <a:r>
              <a:rPr lang="en-GB" sz="1200" dirty="0" smtClean="0">
                <a:hlinkClick r:id="rId2" action="ppaction://hlinksldjump"/>
              </a:rPr>
              <a:t>Lundell L et al (2007) Seven-year follow-up of a randomized clinical trial comparing proton-pump inhibition with surgical therapy for reflux oesophagitis. Br J Surg 94:198-203</a:t>
            </a:r>
            <a:endParaRPr lang="en-GB" sz="1200" dirty="0" smtClean="0"/>
          </a:p>
          <a:p>
            <a:pPr eaLnBrk="1" hangingPunct="1">
              <a:buFontTx/>
              <a:buAutoNum type="arabicPeriod"/>
            </a:pPr>
            <a:r>
              <a:rPr lang="en-GB" sz="1200" dirty="0" smtClean="0"/>
              <a:t>Cost of Gastro-oesophageal Reflux Disease to the Employer: A Perspective from the United States: R. A. Brook et al; Alimentary Pharmacology &amp; Therapeutics. 2007;26(6):889-898 </a:t>
            </a:r>
          </a:p>
          <a:p>
            <a:pPr eaLnBrk="1" hangingPunct="1">
              <a:buFontTx/>
              <a:buAutoNum type="arabicPeriod"/>
            </a:pPr>
            <a:r>
              <a:rPr lang="en-GB" sz="1200" dirty="0">
                <a:hlinkClick r:id="rId6" action="ppaction://hlinksldjump"/>
              </a:rPr>
              <a:t>Morgenthal C B et al(2007) Who will fail laparoscopic Nissen fundoplication? Preoperative prediction of long-term outcomes. Surg Endosc 21:1978-1984</a:t>
            </a:r>
          </a:p>
          <a:p>
            <a:pPr eaLnBrk="1" hangingPunct="1">
              <a:buFontTx/>
              <a:buAutoNum type="arabicPeriod"/>
            </a:pPr>
            <a:r>
              <a:rPr lang="en-GB" sz="1200" dirty="0">
                <a:hlinkClick r:id="rId6" action="ppaction://hlinksldjump"/>
              </a:rPr>
              <a:t>Wayman J et al (2007) Preoperative gastric emptying and patterns of reflux as predictors of outcome after laparoscopic fundoplication. Br J Surg 94:592-598</a:t>
            </a:r>
          </a:p>
          <a:p>
            <a:pPr eaLnBrk="1" hangingPunct="1">
              <a:buFontTx/>
              <a:buAutoNum type="arabicPeriod"/>
            </a:pPr>
            <a:r>
              <a:rPr lang="en-GB" sz="1200" dirty="0">
                <a:hlinkClick r:id="rId6" action="ppaction://hlinksldjump"/>
              </a:rPr>
              <a:t>Cowgill S M et al (2007) Upright, supine, or bipositional reflux: patterns of reflux do not affect outcome after laparoscopic Nissen fundoplication. Surg Endosc 21:2193-2198</a:t>
            </a:r>
            <a:endParaRPr lang="en-GB" sz="1200" dirty="0"/>
          </a:p>
          <a:p>
            <a:pPr eaLnBrk="1" hangingPunct="1">
              <a:buFontTx/>
              <a:buAutoNum type="arabicPeriod"/>
            </a:pPr>
            <a:r>
              <a:rPr lang="en-GB" sz="1200" dirty="0" smtClean="0">
                <a:hlinkClick r:id="rId2" action="ppaction://hlinksldjump"/>
              </a:rPr>
              <a:t>Mehta S et al (2006) Prospective trial of laparoscopic nissen fundoplication versus proton pump inhibitor therapy for gastroesophageal reflux disease: Seven-year follow-up. J Gastrointest Surg 10:1312-1316; discussion 1316-1317</a:t>
            </a:r>
          </a:p>
          <a:p>
            <a:pPr eaLnBrk="1" hangingPunct="1">
              <a:buFontTx/>
              <a:buAutoNum type="arabicPeriod"/>
            </a:pPr>
            <a:r>
              <a:rPr lang="en-GB" sz="1200" dirty="0" smtClean="0">
                <a:hlinkClick r:id="rId2" action="ppaction://hlinksldjump"/>
              </a:rPr>
              <a:t>Anvari M et al (2006) A randomized controlled trial of laparoscopic Nissen fundoplication versus proton pump inhibitors for treatment of patients with chronic gastroesophageal reflux disease: One-year follow-up. Surg Innov 13:238-249</a:t>
            </a:r>
            <a:endParaRPr lang="en-GB" sz="1200" dirty="0" smtClean="0"/>
          </a:p>
          <a:p>
            <a:pPr eaLnBrk="1" hangingPunct="1">
              <a:buFontTx/>
              <a:buAutoNum type="arabicPeriod"/>
            </a:pPr>
            <a:r>
              <a:rPr lang="en-GB" sz="1200" dirty="0" smtClean="0">
                <a:hlinkClick r:id="rId7" action="ppaction://hlinksldjump"/>
              </a:rPr>
              <a:t>The Montreal Consensus And The Diagnosis Of GERD: Vakil et al 2006</a:t>
            </a:r>
            <a:endParaRPr lang="en-GB" sz="1200" dirty="0" smtClean="0"/>
          </a:p>
          <a:p>
            <a:pPr eaLnBrk="1" hangingPunct="1">
              <a:buFont typeface="Calibri" pitchFamily="34" charset="0"/>
              <a:buAutoNum type="arabicPeriod"/>
            </a:pPr>
            <a:r>
              <a:rPr lang="en-GB" sz="1200" dirty="0" smtClean="0">
                <a:hlinkClick r:id="rId7" action="ppaction://hlinksldjump"/>
              </a:rPr>
              <a:t>Gastro-oesophageal reflux disease BMJ Clinical Evidence 2006:15:1-3</a:t>
            </a:r>
            <a:endParaRPr lang="en-GB" sz="1200" dirty="0" smtClean="0"/>
          </a:p>
          <a:p>
            <a:pPr eaLnBrk="1" hangingPunct="1">
              <a:buFont typeface="Calibri" pitchFamily="34" charset="0"/>
              <a:buAutoNum type="arabicPeriod"/>
            </a:pPr>
            <a:r>
              <a:rPr lang="en-GB" sz="1200" dirty="0" smtClean="0">
                <a:hlinkClick r:id="rId8" action="ppaction://hlinksldjump"/>
              </a:rPr>
              <a:t>BMI and symptoms of gastroesophageal reflux in women: BC Jacobson et al. NJEM 2006 354: 2340-2348</a:t>
            </a:r>
            <a:endParaRPr lang="en-GB" sz="1200" dirty="0" smtClean="0"/>
          </a:p>
          <a:p>
            <a:pPr eaLnBrk="1" hangingPunct="1">
              <a:buFont typeface="Calibri" pitchFamily="34" charset="0"/>
              <a:buAutoNum type="arabicPeriod"/>
            </a:pPr>
            <a:r>
              <a:rPr lang="en-GB" sz="1200" dirty="0">
                <a:hlinkClick r:id="rId6" action="ppaction://hlinksldjump"/>
              </a:rPr>
              <a:t>Wilkerson P M et al (2005) A poor response to proton pump inhibition is not a contraindication for laparoscopic antireflux surgery for gastro esophageal reflux disease. Surg Endosc </a:t>
            </a:r>
            <a:r>
              <a:rPr lang="en-GB" sz="1200" dirty="0" smtClean="0">
                <a:hlinkClick r:id="rId6" action="ppaction://hlinksldjump"/>
              </a:rPr>
              <a:t>19:1272-1277</a:t>
            </a:r>
            <a:endParaRPr lang="en-GB" sz="1200" dirty="0"/>
          </a:p>
        </p:txBody>
      </p:sp>
      <p:sp>
        <p:nvSpPr>
          <p:cNvPr id="6" name="PB"/>
          <p:cNvSpPr/>
          <p:nvPr/>
        </p:nvSpPr>
        <p:spPr bwMode="auto">
          <a:xfrm>
            <a:off x="0" y="6705600"/>
            <a:ext cx="85725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116632"/>
            <a:ext cx="8382000" cy="443198"/>
          </a:xfrm>
        </p:spPr>
        <p:txBody>
          <a:bodyPr/>
          <a:lstStyle/>
          <a:p>
            <a:pPr defTabSz="914363" eaLnBrk="1" fontAlgn="auto" hangingPunct="1">
              <a:spcAft>
                <a:spcPts val="0"/>
              </a:spcAft>
              <a:defRPr/>
            </a:pPr>
            <a:r>
              <a:rPr lang="en-GB" dirty="0">
                <a:effectLst/>
              </a:rPr>
              <a:t>References</a:t>
            </a:r>
            <a:r>
              <a:rPr lang="en-GB" dirty="0"/>
              <a:t> </a:t>
            </a:r>
            <a:r>
              <a:rPr lang="en-GB" baseline="30000" dirty="0">
                <a:effectLst/>
              </a:rPr>
              <a:t>Cont.</a:t>
            </a:r>
          </a:p>
        </p:txBody>
      </p:sp>
      <p:sp>
        <p:nvSpPr>
          <p:cNvPr id="45058" name="Text Placeholder 5"/>
          <p:cNvSpPr>
            <a:spLocks noGrp="1"/>
          </p:cNvSpPr>
          <p:nvPr>
            <p:ph type="body" sz="quarter" idx="10"/>
          </p:nvPr>
        </p:nvSpPr>
        <p:spPr>
          <a:xfrm>
            <a:off x="179512" y="692696"/>
            <a:ext cx="8784976" cy="5909310"/>
          </a:xfrm>
        </p:spPr>
        <p:txBody>
          <a:bodyPr/>
          <a:lstStyle/>
          <a:p>
            <a:pPr eaLnBrk="1" hangingPunct="1">
              <a:buFontTx/>
              <a:buAutoNum type="arabicPeriod" startAt="19"/>
            </a:pPr>
            <a:r>
              <a:rPr lang="en-GB" sz="1200" dirty="0">
                <a:hlinkClick r:id="rId2" action="ppaction://hlinksldjump"/>
              </a:rPr>
              <a:t>BSG guidelines for the diagnosis and management of Barrett’s Columnar-lined oesophagus (CLO) 3 August 2005</a:t>
            </a:r>
            <a:endParaRPr lang="en-GB" sz="1200" dirty="0"/>
          </a:p>
          <a:p>
            <a:pPr eaLnBrk="1" hangingPunct="1">
              <a:buFontTx/>
              <a:buAutoNum type="arabicPeriod" startAt="19"/>
            </a:pPr>
            <a:r>
              <a:rPr lang="en-GB" sz="1200" dirty="0" err="1" smtClean="0">
                <a:hlinkClick r:id="rId3" action="ppaction://hlinksldjump"/>
              </a:rPr>
              <a:t>Nandurkar</a:t>
            </a:r>
            <a:r>
              <a:rPr lang="en-GB" sz="1200" dirty="0" smtClean="0">
                <a:hlinkClick r:id="rId3" action="ppaction://hlinksldjump"/>
              </a:rPr>
              <a:t> </a:t>
            </a:r>
            <a:r>
              <a:rPr lang="en-GB" sz="1200" dirty="0">
                <a:hlinkClick r:id="rId3" action="ppaction://hlinksldjump"/>
              </a:rPr>
              <a:t>S  et al, Rates of Endoscopy and Endoscopic Findings Among People With Frequent Symptoms of Gastroesophageal Reflux in the Community. The American Journal of Gastroenterology. 2005; 100(7): 1459-1465</a:t>
            </a:r>
          </a:p>
          <a:p>
            <a:pPr eaLnBrk="1" hangingPunct="1">
              <a:buFontTx/>
              <a:buAutoNum type="arabicPeriod" startAt="19"/>
            </a:pPr>
            <a:r>
              <a:rPr lang="en-GB" sz="1200" dirty="0">
                <a:hlinkClick r:id="rId3" action="ppaction://hlinksldjump"/>
              </a:rPr>
              <a:t>Mahon D et al (2005) Randomized clinical trial of laparoscopic Nissen fundoplication compared with proton-pump inhibitors for treatment of chronic gastro-oesophageal reflux. Br J Surg 92:695-699</a:t>
            </a:r>
          </a:p>
          <a:p>
            <a:pPr eaLnBrk="1" hangingPunct="1">
              <a:buFontTx/>
              <a:buAutoNum type="arabicPeriod" startAt="19"/>
            </a:pPr>
            <a:r>
              <a:rPr lang="en-GB" sz="1200" dirty="0">
                <a:hlinkClick r:id="rId3" action="ppaction://hlinksldjump"/>
              </a:rPr>
              <a:t>Armstrong D, Marshall J, Chiba N, et al. Canadian Consensus Conference on the 1. Management of Gastroesophageal Reflux Disease in Adults: Update 2004. Canadian Journal of Gastroenterology, Jan 2005; 19(1).</a:t>
            </a:r>
          </a:p>
          <a:p>
            <a:pPr eaLnBrk="1" hangingPunct="1">
              <a:buFontTx/>
              <a:buAutoNum type="arabicPeriod" startAt="19"/>
            </a:pPr>
            <a:r>
              <a:rPr lang="en-GB" sz="1200" dirty="0"/>
              <a:t>Williams DB, Schade RR. Gastroesophageal reflux disease. In: DiPiro et al. Pharmacotherapy: A Pathophysiologic Approach. 6th ed. New York, NY: McGraw-Hill; 2005: 613-628</a:t>
            </a:r>
          </a:p>
          <a:p>
            <a:pPr eaLnBrk="1" hangingPunct="1">
              <a:buFontTx/>
              <a:buAutoNum type="arabicPeriod" startAt="19"/>
            </a:pPr>
            <a:r>
              <a:rPr lang="en-GB" sz="1200" dirty="0" smtClean="0">
                <a:hlinkClick r:id="rId3" action="ppaction://hlinksldjump"/>
              </a:rPr>
              <a:t>NICE </a:t>
            </a:r>
            <a:r>
              <a:rPr lang="en-GB" sz="1200" dirty="0">
                <a:hlinkClick r:id="rId3" action="ppaction://hlinksldjump"/>
              </a:rPr>
              <a:t>CG17 – Dyspepsia - Managing dyspepsia in adults in primary care: 2004</a:t>
            </a:r>
          </a:p>
          <a:p>
            <a:pPr eaLnBrk="1" hangingPunct="1">
              <a:buFontTx/>
              <a:buAutoNum type="arabicPeriod" startAt="19"/>
            </a:pPr>
            <a:r>
              <a:rPr lang="en-GB" sz="1200" dirty="0" smtClean="0">
                <a:hlinkClick r:id="rId3" action="ppaction://hlinksldjump"/>
              </a:rPr>
              <a:t>Myrvold H E et al (2001) The cost of long term therapy for gastro-oesophageal reflux disease: a randomised trial comparing omeprazole and open antireflux surgery. Gut 49:488-494</a:t>
            </a:r>
          </a:p>
          <a:p>
            <a:pPr eaLnBrk="1" hangingPunct="1">
              <a:buFontTx/>
              <a:buAutoNum type="arabicPeriod" startAt="19"/>
            </a:pPr>
            <a:r>
              <a:rPr lang="en-GB" sz="1200" dirty="0" smtClean="0">
                <a:hlinkClick r:id="rId3" action="ppaction://hlinksldjump"/>
              </a:rPr>
              <a:t>Spechler S J et al (2001) Long-term outcome of medical and surgical therapies for gastroesophageal reflux disease: follow-up of a randomized controlled trial. JAMA 285:2331-2338</a:t>
            </a:r>
          </a:p>
          <a:p>
            <a:pPr eaLnBrk="1" hangingPunct="1">
              <a:buFontTx/>
              <a:buAutoNum type="arabicPeriod" startAt="19"/>
            </a:pPr>
            <a:r>
              <a:rPr lang="en-GB" sz="1200" dirty="0" smtClean="0">
                <a:hlinkClick r:id="rId3" action="ppaction://hlinksldjump"/>
              </a:rPr>
              <a:t>Medical or Surgical Therapy for Erosive Reflux Esophagitis Cost–Utility Analysis Using a Markov Model: Romagnuolo et al, Annals of Surgery 2001</a:t>
            </a:r>
            <a:endParaRPr lang="en-GB" sz="1200" dirty="0" smtClean="0"/>
          </a:p>
          <a:p>
            <a:pPr eaLnBrk="1" hangingPunct="1">
              <a:buFontTx/>
              <a:buAutoNum type="arabicPeriod" startAt="19"/>
            </a:pPr>
            <a:r>
              <a:rPr lang="en-GB" sz="1200" dirty="0" smtClean="0">
                <a:hlinkClick r:id="rId4" action="ppaction://hlinksldjump"/>
              </a:rPr>
              <a:t>An Evidence-Based Approach To Gastroesophageal Reflux Disease: Eisen GM; Evidence-Based Gastroenterology: Vol. 2, No. 4, November 2001</a:t>
            </a:r>
            <a:endParaRPr lang="en-GB" sz="1200" dirty="0" smtClean="0"/>
          </a:p>
          <a:p>
            <a:pPr eaLnBrk="1" hangingPunct="1">
              <a:buFontTx/>
              <a:buAutoNum type="arabicPeriod" startAt="19"/>
            </a:pPr>
            <a:r>
              <a:rPr lang="en-GB" sz="1200" dirty="0">
                <a:hlinkClick r:id="rId5" action="ppaction://hlinksldjump"/>
              </a:rPr>
              <a:t>Terry P, Lagergren J, Wolk A, et al. Reflux-inducing dietary factors and risk of adenocarcinoma of the esophagus and gastric cardia. Nutr Cancer 2000;38:186–191.</a:t>
            </a:r>
            <a:endParaRPr lang="en-GB" sz="1200" dirty="0"/>
          </a:p>
          <a:p>
            <a:pPr eaLnBrk="1" hangingPunct="1">
              <a:buFontTx/>
              <a:buAutoNum type="arabicPeriod" startAt="19"/>
            </a:pPr>
            <a:r>
              <a:rPr lang="en-GB" sz="1200" dirty="0" smtClean="0">
                <a:hlinkClick r:id="rId3" action="ppaction://hlinksldjump"/>
              </a:rPr>
              <a:t>Lundell L et al (2000) Long-term management of gastro-oesophageal reflux disease with omeprazole or open antireflux surgery: results of a prospective, randomized clinical trial. The Nordic GORD Study Group. Eur J Gastroenterol Hepatol 12:879-887</a:t>
            </a:r>
            <a:endParaRPr lang="en-GB" sz="1200" dirty="0" smtClean="0"/>
          </a:p>
          <a:p>
            <a:pPr eaLnBrk="1" hangingPunct="1">
              <a:buFontTx/>
              <a:buAutoNum type="arabicPeriod" startAt="19"/>
            </a:pPr>
            <a:r>
              <a:rPr lang="en-GB" sz="1200" dirty="0" smtClean="0"/>
              <a:t>Frank L et al. Upper gastrointestinal symptoms in North America: Prevalence and relationship to healthcare utilization and quality of life. Dig Dis Sci 2000;45:809</a:t>
            </a:r>
          </a:p>
          <a:p>
            <a:pPr eaLnBrk="1" hangingPunct="1">
              <a:buFontTx/>
              <a:buAutoNum type="arabicPeriod" startAt="19"/>
            </a:pPr>
            <a:r>
              <a:rPr lang="en-GB" sz="1200" dirty="0" smtClean="0">
                <a:hlinkClick r:id="rId6" action="ppaction://hlinksldjump"/>
              </a:rPr>
              <a:t>Fass R, Fennerty MB, Gralnek I, et al. Clinical and economic assessment of the ‘omeprazole test’ in patients with symptoms suggestive of gastroesophageal reflux disease. </a:t>
            </a:r>
            <a:r>
              <a:rPr lang="en-GB" sz="1200" i="1" dirty="0" smtClean="0">
                <a:hlinkClick r:id="rId6" action="ppaction://hlinksldjump"/>
              </a:rPr>
              <a:t>Arch Int Med </a:t>
            </a:r>
            <a:r>
              <a:rPr lang="en-GB" sz="1200" dirty="0" smtClean="0">
                <a:hlinkClick r:id="rId6" action="ppaction://hlinksldjump"/>
              </a:rPr>
              <a:t>1999;2161–2168.</a:t>
            </a:r>
            <a:endParaRPr lang="en-GB" sz="1200" dirty="0" smtClean="0"/>
          </a:p>
          <a:p>
            <a:pPr eaLnBrk="1" hangingPunct="1">
              <a:buFontTx/>
              <a:buAutoNum type="arabicPeriod" startAt="19"/>
            </a:pPr>
            <a:r>
              <a:rPr lang="en-GB" sz="1200" dirty="0" smtClean="0">
                <a:hlinkClick r:id="rId5" action="ppaction://hlinksldjump"/>
              </a:rPr>
              <a:t>Locke GR III, Talley NJ, Fett SL, et al. Risk factors associated with symptoms of gastroesophageal reflux. Am J Med 1999;106:642–649.</a:t>
            </a:r>
          </a:p>
          <a:p>
            <a:pPr eaLnBrk="1" hangingPunct="1">
              <a:buFontTx/>
              <a:buAutoNum type="arabicPeriod" startAt="19"/>
            </a:pPr>
            <a:r>
              <a:rPr lang="en-GB" sz="1200" dirty="0" err="1">
                <a:hlinkClick r:id="rId7" action="ppaction://hlinksldjump"/>
              </a:rPr>
              <a:t>Heikkinen</a:t>
            </a:r>
            <a:r>
              <a:rPr lang="en-GB" sz="1200" dirty="0">
                <a:hlinkClick r:id="rId7" action="ppaction://hlinksldjump"/>
              </a:rPr>
              <a:t> TJ, </a:t>
            </a:r>
            <a:r>
              <a:rPr lang="en-GB" sz="1200" dirty="0" err="1">
                <a:hlinkClick r:id="rId7" action="ppaction://hlinksldjump"/>
              </a:rPr>
              <a:t>Haukipuro</a:t>
            </a:r>
            <a:r>
              <a:rPr lang="en-GB" sz="1200" dirty="0">
                <a:hlinkClick r:id="rId7" action="ppaction://hlinksldjump"/>
              </a:rPr>
              <a:t> K, </a:t>
            </a:r>
            <a:r>
              <a:rPr lang="en-GB" sz="1200" dirty="0" err="1">
                <a:hlinkClick r:id="rId7" action="ppaction://hlinksldjump"/>
              </a:rPr>
              <a:t>Koivukangas</a:t>
            </a:r>
            <a:r>
              <a:rPr lang="en-GB" sz="1200" dirty="0">
                <a:hlinkClick r:id="rId7" action="ppaction://hlinksldjump"/>
              </a:rPr>
              <a:t> P, et al. Comparison of costs between laparoscopic and Nissen fundoplication: a prospective randomized study with a 3-month </a:t>
            </a:r>
            <a:r>
              <a:rPr lang="en-GB" sz="1200" dirty="0" err="1">
                <a:hlinkClick r:id="rId7" action="ppaction://hlinksldjump"/>
              </a:rPr>
              <a:t>followup</a:t>
            </a:r>
            <a:r>
              <a:rPr lang="en-GB" sz="1200" dirty="0">
                <a:hlinkClick r:id="rId7" action="ppaction://hlinksldjump"/>
              </a:rPr>
              <a:t>. J Am Coll Surg 1999;188:368–76.</a:t>
            </a:r>
          </a:p>
          <a:p>
            <a:pPr eaLnBrk="1" hangingPunct="1">
              <a:buFontTx/>
              <a:buAutoNum type="arabicPeriod" startAt="19"/>
            </a:pPr>
            <a:r>
              <a:rPr lang="en-GB" sz="1200" dirty="0" smtClean="0">
                <a:hlinkClick r:id="rId7" action="ppaction://hlinksldjump"/>
              </a:rPr>
              <a:t>Blomqvist </a:t>
            </a:r>
            <a:r>
              <a:rPr lang="en-GB" sz="1200" dirty="0">
                <a:hlinkClick r:id="rId7" action="ppaction://hlinksldjump"/>
              </a:rPr>
              <a:t>AMK, Lönroth H, Dalenbäck J, et al. Laparoscopic or open fundoplication? A complete cost analysis. Surg Endosc 1998;12:1209–12</a:t>
            </a:r>
            <a:r>
              <a:rPr lang="en-GB" sz="1200" dirty="0" smtClean="0">
                <a:hlinkClick r:id="rId7" action="ppaction://hlinksldjump"/>
              </a:rPr>
              <a:t>.</a:t>
            </a:r>
            <a:endParaRPr lang="en-GB" sz="1200" dirty="0"/>
          </a:p>
        </p:txBody>
      </p:sp>
      <p:sp>
        <p:nvSpPr>
          <p:cNvPr id="6" name="PB"/>
          <p:cNvSpPr/>
          <p:nvPr/>
        </p:nvSpPr>
        <p:spPr bwMode="auto">
          <a:xfrm>
            <a:off x="0" y="6705600"/>
            <a:ext cx="885825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116632"/>
            <a:ext cx="8382000" cy="443198"/>
          </a:xfrm>
        </p:spPr>
        <p:txBody>
          <a:bodyPr/>
          <a:lstStyle/>
          <a:p>
            <a:pPr defTabSz="914363" eaLnBrk="1" fontAlgn="auto" hangingPunct="1">
              <a:spcAft>
                <a:spcPts val="0"/>
              </a:spcAft>
              <a:defRPr/>
            </a:pPr>
            <a:r>
              <a:rPr lang="en-GB" dirty="0">
                <a:effectLst/>
              </a:rPr>
              <a:t>References</a:t>
            </a:r>
            <a:r>
              <a:rPr lang="en-GB" dirty="0"/>
              <a:t> </a:t>
            </a:r>
            <a:r>
              <a:rPr lang="en-GB" baseline="30000" dirty="0">
                <a:effectLst/>
              </a:rPr>
              <a:t>Cont.</a:t>
            </a:r>
          </a:p>
        </p:txBody>
      </p:sp>
      <p:sp>
        <p:nvSpPr>
          <p:cNvPr id="45058" name="Text Placeholder 5"/>
          <p:cNvSpPr>
            <a:spLocks noGrp="1"/>
          </p:cNvSpPr>
          <p:nvPr>
            <p:ph type="body" sz="quarter" idx="10"/>
          </p:nvPr>
        </p:nvSpPr>
        <p:spPr>
          <a:xfrm>
            <a:off x="179512" y="692696"/>
            <a:ext cx="8784976" cy="2252924"/>
          </a:xfrm>
        </p:spPr>
        <p:txBody>
          <a:bodyPr/>
          <a:lstStyle/>
          <a:p>
            <a:pPr eaLnBrk="1" hangingPunct="1">
              <a:buFont typeface="+mj-lt"/>
              <a:buAutoNum type="arabicPeriod" startAt="35"/>
            </a:pPr>
            <a:r>
              <a:rPr lang="en-GB" sz="1200" dirty="0"/>
              <a:t>Perdikis G, Hinder RH, Lund RJ, et al. Laparoscopic Nissen fundoplication: Where do we stand? Surg Laparosc Endosc 1997;1:17–21.</a:t>
            </a:r>
          </a:p>
          <a:p>
            <a:pPr eaLnBrk="1" hangingPunct="1">
              <a:buFont typeface="+mj-lt"/>
              <a:buAutoNum type="arabicPeriod" startAt="35"/>
            </a:pPr>
            <a:r>
              <a:rPr lang="en-GB" sz="1200" dirty="0" smtClean="0">
                <a:hlinkClick r:id="rId2" action="ppaction://hlinksldjump"/>
              </a:rPr>
              <a:t>Romero </a:t>
            </a:r>
            <a:r>
              <a:rPr lang="en-GB" sz="1200" dirty="0">
                <a:hlinkClick r:id="rId2" action="ppaction://hlinksldjump"/>
              </a:rPr>
              <a:t>Y, Cameron AJ, Locke GR III, et al. Familial aggregation of gastroesophageal reflux in patients with Barrett’s esophagus and esophageal adenocarcinoma. Gastroenterology 1997;113:1449–1456.</a:t>
            </a:r>
            <a:endParaRPr lang="en-GB" sz="1200" dirty="0"/>
          </a:p>
          <a:p>
            <a:pPr eaLnBrk="1" hangingPunct="1">
              <a:buFontTx/>
              <a:buAutoNum type="arabicPeriod" startAt="35"/>
            </a:pPr>
            <a:r>
              <a:rPr lang="en-GB" sz="1200" dirty="0"/>
              <a:t>Richards KF, Fisher KS, Flores JH, et al. Laparoscopic Nissen fundoplication: cost, morbidity, and outcome compared with open surgery. Surg Laparosc Endosc 1996;6:140–3.</a:t>
            </a:r>
          </a:p>
          <a:p>
            <a:pPr eaLnBrk="1" hangingPunct="1">
              <a:buFontTx/>
              <a:buAutoNum type="arabicPeriod" startAt="35"/>
            </a:pPr>
            <a:r>
              <a:rPr lang="en-GB" sz="1200" dirty="0" smtClean="0"/>
              <a:t>Carbone </a:t>
            </a:r>
            <a:r>
              <a:rPr lang="en-GB" sz="1200" dirty="0"/>
              <a:t>R, Peters JH, Heimbucher S, et al. A contemporaneous comparison of hospital charges for laparoscopic and open Nissen fundoplication. Surg Endosc 1995;9:151–5.</a:t>
            </a:r>
          </a:p>
          <a:p>
            <a:pPr eaLnBrk="1" hangingPunct="1">
              <a:buFontTx/>
              <a:buAutoNum type="arabicPeriod" startAt="35"/>
            </a:pPr>
            <a:r>
              <a:rPr lang="en-GB" sz="1200" dirty="0"/>
              <a:t>Laycock WS, Oddsdottir M, Franco A, et al. Laparoscopic Nissen fundoplication is less expensive than open Belsey Mark IV. Surg Endosc 1995;9:426–9.</a:t>
            </a:r>
          </a:p>
          <a:p>
            <a:pPr eaLnBrk="1" hangingPunct="1">
              <a:buFontTx/>
              <a:buAutoNum type="arabicPeriod" startAt="35"/>
            </a:pPr>
            <a:r>
              <a:rPr lang="en-GB" sz="1200" dirty="0"/>
              <a:t>Rattner DW, Brooks DC. Patient satisfaction following laparoscopic and open antireflux surgery. Arch Surg 1995;130:289–93.</a:t>
            </a:r>
          </a:p>
          <a:p>
            <a:pPr eaLnBrk="1" hangingPunct="1">
              <a:buFontTx/>
              <a:buAutoNum type="arabicPeriod" startAt="35"/>
            </a:pPr>
            <a:r>
              <a:rPr lang="en-GB" sz="1200" dirty="0" smtClean="0"/>
              <a:t>Gallup </a:t>
            </a:r>
            <a:r>
              <a:rPr lang="en-GB" sz="1200" dirty="0"/>
              <a:t>Survey 1989</a:t>
            </a:r>
          </a:p>
          <a:p>
            <a:pPr eaLnBrk="1" hangingPunct="1">
              <a:buFontTx/>
              <a:buAutoNum type="arabicPeriod" startAt="35"/>
            </a:pPr>
            <a:r>
              <a:rPr lang="en-GB" sz="1200" dirty="0">
                <a:hlinkClick r:id="rId3" action="ppaction://hlinksldjump"/>
              </a:rPr>
              <a:t>http://</a:t>
            </a:r>
            <a:r>
              <a:rPr lang="en-GB" sz="1200" dirty="0" smtClean="0">
                <a:hlinkClick r:id="rId3" action="ppaction://hlinksldjump"/>
              </a:rPr>
              <a:t>www.medicine.ox.ac.uk/bandolier/band160/b160-3.html</a:t>
            </a:r>
            <a:endParaRPr lang="en-GB" sz="1200" dirty="0" smtClean="0"/>
          </a:p>
        </p:txBody>
      </p:sp>
      <p:sp>
        <p:nvSpPr>
          <p:cNvPr id="7" name="TextBox 6"/>
          <p:cNvSpPr txBox="1"/>
          <p:nvPr/>
        </p:nvSpPr>
        <p:spPr>
          <a:xfrm>
            <a:off x="2843808" y="3861104"/>
            <a:ext cx="3240360" cy="707886"/>
          </a:xfrm>
          <a:prstGeom prst="rect">
            <a:avLst/>
          </a:prstGeom>
          <a:gradFill rotWithShape="1">
            <a:gsLst>
              <a:gs pos="0">
                <a:srgbClr val="009DD9">
                  <a:tint val="98000"/>
                  <a:shade val="25000"/>
                  <a:satMod val="250000"/>
                </a:srgbClr>
              </a:gs>
              <a:gs pos="68000">
                <a:srgbClr val="009DD9">
                  <a:tint val="86000"/>
                  <a:satMod val="115000"/>
                </a:srgbClr>
              </a:gs>
              <a:gs pos="100000">
                <a:srgbClr val="009DD9">
                  <a:tint val="50000"/>
                  <a:satMod val="150000"/>
                </a:srgbClr>
              </a:gs>
            </a:gsLst>
            <a:path path="circle">
              <a:fillToRect l="50000" t="130000" r="50000" b="-30000"/>
            </a:path>
          </a:gradFill>
          <a:ln>
            <a:noFill/>
          </a:ln>
          <a:effectLst>
            <a:outerShdw blurRad="57150" dist="38100" dir="5400000" algn="ctr" rotWithShape="0">
              <a:srgbClr val="009DD9">
                <a:shade val="9000"/>
                <a:alpha val="48000"/>
                <a:satMod val="105000"/>
              </a:srgbClr>
            </a:outerShdw>
          </a:effectLst>
          <a:scene3d>
            <a:camera prst="orthographicFront">
              <a:rot lat="0" lon="0" rev="0"/>
            </a:camera>
            <a:lightRig rig="glow" dir="tl">
              <a:rot lat="0" lon="0" rev="900000"/>
            </a:lightRig>
          </a:scene3d>
          <a:sp3d prstMaterial="powder">
            <a:bevelT w="25400" h="38100"/>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000" b="0" i="0" u="none" strike="noStrike" kern="0" cap="none" spc="0" normalizeH="0" baseline="0" noProof="0" dirty="0">
                <a:ln>
                  <a:noFill/>
                </a:ln>
                <a:solidFill>
                  <a:schemeClr val="tx2">
                    <a:lumMod val="90000"/>
                  </a:schemeClr>
                </a:solidFill>
                <a:effectLst/>
                <a:uLnTx/>
                <a:uFillTx/>
                <a:latin typeface="Calibri Light" panose="020F0302020204030204" pitchFamily="34" charset="0"/>
              </a:rPr>
              <a:t>Thank you!</a:t>
            </a:r>
          </a:p>
        </p:txBody>
      </p:sp>
      <p:sp>
        <p:nvSpPr>
          <p:cNvPr id="8" name="TextBox 7"/>
          <p:cNvSpPr txBox="1"/>
          <p:nvPr/>
        </p:nvSpPr>
        <p:spPr>
          <a:xfrm>
            <a:off x="3131840" y="4653136"/>
            <a:ext cx="2664296" cy="707886"/>
          </a:xfrm>
          <a:prstGeom prst="rect">
            <a:avLst/>
          </a:prstGeom>
          <a:gradFill rotWithShape="1">
            <a:gsLst>
              <a:gs pos="0">
                <a:srgbClr val="009DD9">
                  <a:tint val="98000"/>
                  <a:shade val="25000"/>
                  <a:satMod val="250000"/>
                </a:srgbClr>
              </a:gs>
              <a:gs pos="68000">
                <a:srgbClr val="009DD9">
                  <a:tint val="86000"/>
                  <a:satMod val="115000"/>
                </a:srgbClr>
              </a:gs>
              <a:gs pos="100000">
                <a:srgbClr val="009DD9">
                  <a:tint val="50000"/>
                  <a:satMod val="150000"/>
                </a:srgbClr>
              </a:gs>
            </a:gsLst>
            <a:path path="circle">
              <a:fillToRect l="50000" t="130000" r="50000" b="-30000"/>
            </a:path>
          </a:gradFill>
          <a:ln>
            <a:noFill/>
          </a:ln>
          <a:effectLst>
            <a:outerShdw blurRad="57150" dist="38100" dir="5400000" algn="ctr" rotWithShape="0">
              <a:srgbClr val="009DD9">
                <a:shade val="9000"/>
                <a:alpha val="48000"/>
                <a:satMod val="105000"/>
              </a:srgbClr>
            </a:outerShdw>
          </a:effectLst>
          <a:scene3d>
            <a:camera prst="orthographicFront">
              <a:rot lat="0" lon="0" rev="0"/>
            </a:camera>
            <a:lightRig rig="glow" dir="tl">
              <a:rot lat="0" lon="0" rev="900000"/>
            </a:lightRig>
          </a:scene3d>
          <a:sp3d prstMaterial="powder">
            <a:bevelT w="25400" h="38100"/>
          </a:sp3d>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000" b="0" i="0" u="none" strike="noStrike" kern="0" cap="none" spc="0" normalizeH="0" baseline="0" noProof="0" dirty="0">
                <a:ln>
                  <a:noFill/>
                </a:ln>
                <a:solidFill>
                  <a:schemeClr val="tx2">
                    <a:lumMod val="90000"/>
                  </a:schemeClr>
                </a:solidFill>
                <a:effectLst/>
                <a:uLnTx/>
                <a:uFillTx/>
                <a:latin typeface="Calibri Light" panose="020F0302020204030204" pitchFamily="34" charset="0"/>
              </a:rPr>
              <a:t>Questions?</a:t>
            </a:r>
          </a:p>
        </p:txBody>
      </p:sp>
      <p:sp>
        <p:nvSpPr>
          <p:cNvPr id="4" name="PB"/>
          <p:cNvSpPr/>
          <p:nvPr/>
        </p:nvSpPr>
        <p:spPr bwMode="auto">
          <a:xfrm>
            <a:off x="0" y="6705600"/>
            <a:ext cx="9144000" cy="152400"/>
          </a:xfrm>
          <a:prstGeom prst="rect">
            <a:avLst/>
          </a:prstGeom>
          <a:gradFill flip="none" rotWithShape="1">
            <a:gsLst>
              <a:gs pos="0">
                <a:srgbClr val="0000FF"/>
              </a:gs>
              <a:gs pos="50000">
                <a:schemeClr val="accent2">
                  <a:shade val="45000"/>
                  <a:satMod val="170000"/>
                </a:schemeClr>
              </a:gs>
              <a:gs pos="70000">
                <a:schemeClr val="accent2">
                  <a:tint val="99000"/>
                  <a:shade val="65000"/>
                  <a:satMod val="155000"/>
                </a:schemeClr>
              </a:gs>
              <a:gs pos="100000">
                <a:schemeClr val="accent2">
                  <a:tint val="95500"/>
                  <a:shade val="100000"/>
                  <a:satMod val="155000"/>
                </a:schemeClr>
              </a:gs>
            </a:gsLst>
            <a:lin ang="16200000" scaled="0"/>
            <a:tileRect/>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300" dirty="0" smtClean="0">
              <a:solidFill>
                <a:srgbClr val="FFFFFF"/>
              </a:solidFill>
              <a:effectLst>
                <a:outerShdw blurRad="38100" dist="38100" dir="2700000" algn="tl">
                  <a:srgbClr val="000000">
                    <a:alpha val="43137"/>
                  </a:srgbClr>
                </a:outerShdw>
              </a:effectLst>
              <a:latin typeface="Segoe" pitchFamily="34" charset="0"/>
            </a:endParaRPr>
          </a:p>
        </p:txBody>
      </p:sp>
    </p:spTree>
    <p:extLst>
      <p:ext uri="{BB962C8B-B14F-4D97-AF65-F5344CB8AC3E}">
        <p14:creationId xmlns:p14="http://schemas.microsoft.com/office/powerpoint/2010/main" val="1342965224"/>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heme1">
  <a:themeElements>
    <a:clrScheme name="Blue Template-Template">
      <a:dk1>
        <a:srgbClr val="000000"/>
      </a:dk1>
      <a:lt1>
        <a:srgbClr val="FFFFFF"/>
      </a:lt1>
      <a:dk2>
        <a:srgbClr val="050595"/>
      </a:dk2>
      <a:lt2>
        <a:srgbClr val="FFFF99"/>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2574</TotalTime>
  <Words>4432</Words>
  <Application>Microsoft Office PowerPoint</Application>
  <PresentationFormat>On-screen Show (4:3)</PresentationFormat>
  <Paragraphs>400</Paragraphs>
  <Slides>32</Slides>
  <Notes>2</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Theme1</vt:lpstr>
      <vt:lpstr>White with Courier font for code slides</vt:lpstr>
      <vt:lpstr>GORD, Barrett's and Hiatus Hernia</vt:lpstr>
      <vt:lpstr>Episodic Heartburn vs. GORD  vs. Hiatus Hernia</vt:lpstr>
      <vt:lpstr>Hiatus  Hernia</vt:lpstr>
      <vt:lpstr>Causes of GORD</vt:lpstr>
      <vt:lpstr>GORD Syndromes</vt:lpstr>
      <vt:lpstr>Signs and Symptoms</vt:lpstr>
      <vt:lpstr>GORD - Alarm Features</vt:lpstr>
      <vt:lpstr>GORD / GERD Diagnosis</vt:lpstr>
      <vt:lpstr>Imaging &amp; Oesophageal Physiology</vt:lpstr>
      <vt:lpstr>Oesophagitis</vt:lpstr>
      <vt:lpstr>Barrett’s Oesophagus or Columnar-Lined Oesophagus[CLO]</vt:lpstr>
      <vt:lpstr>Barrett’s Oesophagus or Columnar-Lined Oesophagus[CLO]</vt:lpstr>
      <vt:lpstr>Non-surgical Management of GORD</vt:lpstr>
      <vt:lpstr>Food to Avoid</vt:lpstr>
      <vt:lpstr>AGA Medical Position 2008</vt:lpstr>
      <vt:lpstr>Management of Barrett’s Oesophagus</vt:lpstr>
      <vt:lpstr>SAGES 2010/2013: Indications for Surgery</vt:lpstr>
      <vt:lpstr>Failed Medical Rx or Patient Choice</vt:lpstr>
      <vt:lpstr>Surgery for Complications</vt:lpstr>
      <vt:lpstr>RCTs Comparing Medical vs. Surgical Treatment</vt:lpstr>
      <vt:lpstr>Conclusions from RCTs</vt:lpstr>
      <vt:lpstr>Laparoscopic vs. Open ARS</vt:lpstr>
      <vt:lpstr>Evidence for Laparoscopic ARS</vt:lpstr>
      <vt:lpstr>Hiatus  Hernia</vt:lpstr>
      <vt:lpstr>Surgical Options</vt:lpstr>
      <vt:lpstr>Standardized Nissen fundoplication </vt:lpstr>
      <vt:lpstr>Management Algorithm</vt:lpstr>
      <vt:lpstr>Special Points to Consider</vt:lpstr>
      <vt:lpstr>Aftercare</vt:lpstr>
      <vt:lpstr>References </vt:lpstr>
      <vt:lpstr>References Cont.</vt:lpstr>
      <vt:lpstr>References Cont.</vt:lpstr>
    </vt:vector>
  </TitlesOfParts>
  <Company>CEBLS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GORD and Hiatus Hernia</dc:title>
  <dc:creator>P A Sufi</dc:creator>
  <cp:lastModifiedBy>P A Sufi</cp:lastModifiedBy>
  <cp:revision>42</cp:revision>
  <dcterms:created xsi:type="dcterms:W3CDTF">2014-03-15T21:52:01Z</dcterms:created>
  <dcterms:modified xsi:type="dcterms:W3CDTF">2014-03-28T18:55:23Z</dcterms:modified>
</cp:coreProperties>
</file>